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  <p:sldMasterId id="2147483676" r:id="rId3"/>
    <p:sldMasterId id="2147483683" r:id="rId4"/>
    <p:sldMasterId id="2147483690" r:id="rId5"/>
    <p:sldMasterId id="2147483699" r:id="rId6"/>
    <p:sldMasterId id="2147483707" r:id="rId7"/>
    <p:sldMasterId id="2147483713" r:id="rId8"/>
    <p:sldMasterId id="2147483719" r:id="rId9"/>
    <p:sldMasterId id="2147483725" r:id="rId10"/>
  </p:sldMasterIdLst>
  <p:notesMasterIdLst>
    <p:notesMasterId r:id="rId60"/>
  </p:notesMasterIdLst>
  <p:sldIdLst>
    <p:sldId id="256" r:id="rId11"/>
    <p:sldId id="545" r:id="rId12"/>
    <p:sldId id="556" r:id="rId13"/>
    <p:sldId id="557" r:id="rId14"/>
    <p:sldId id="614" r:id="rId15"/>
    <p:sldId id="616" r:id="rId16"/>
    <p:sldId id="617" r:id="rId17"/>
    <p:sldId id="618" r:id="rId18"/>
    <p:sldId id="621" r:id="rId19"/>
    <p:sldId id="619" r:id="rId20"/>
    <p:sldId id="620" r:id="rId21"/>
    <p:sldId id="622" r:id="rId22"/>
    <p:sldId id="623" r:id="rId23"/>
    <p:sldId id="624" r:id="rId24"/>
    <p:sldId id="625" r:id="rId25"/>
    <p:sldId id="627" r:id="rId26"/>
    <p:sldId id="626" r:id="rId27"/>
    <p:sldId id="628" r:id="rId28"/>
    <p:sldId id="582" r:id="rId29"/>
    <p:sldId id="584" r:id="rId30"/>
    <p:sldId id="585" r:id="rId31"/>
    <p:sldId id="586" r:id="rId32"/>
    <p:sldId id="587" r:id="rId33"/>
    <p:sldId id="588" r:id="rId34"/>
    <p:sldId id="589" r:id="rId35"/>
    <p:sldId id="590" r:id="rId36"/>
    <p:sldId id="591" r:id="rId37"/>
    <p:sldId id="592" r:id="rId38"/>
    <p:sldId id="593" r:id="rId39"/>
    <p:sldId id="595" r:id="rId40"/>
    <p:sldId id="596" r:id="rId41"/>
    <p:sldId id="597" r:id="rId42"/>
    <p:sldId id="598" r:id="rId43"/>
    <p:sldId id="599" r:id="rId44"/>
    <p:sldId id="600" r:id="rId45"/>
    <p:sldId id="555" r:id="rId46"/>
    <p:sldId id="601" r:id="rId47"/>
    <p:sldId id="602" r:id="rId48"/>
    <p:sldId id="603" r:id="rId49"/>
    <p:sldId id="604" r:id="rId50"/>
    <p:sldId id="605" r:id="rId51"/>
    <p:sldId id="606" r:id="rId52"/>
    <p:sldId id="607" r:id="rId53"/>
    <p:sldId id="608" r:id="rId54"/>
    <p:sldId id="609" r:id="rId55"/>
    <p:sldId id="610" r:id="rId56"/>
    <p:sldId id="611" r:id="rId57"/>
    <p:sldId id="612" r:id="rId58"/>
    <p:sldId id="61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34F"/>
    <a:srgbClr val="FBFBFB"/>
    <a:srgbClr val="FA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5"/>
    <p:restoredTop sz="94304" autoAdjust="0"/>
  </p:normalViewPr>
  <p:slideViewPr>
    <p:cSldViewPr snapToGrid="0" snapToObjects="1">
      <p:cViewPr varScale="1">
        <p:scale>
          <a:sx n="59" d="100"/>
          <a:sy n="59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8104-5DAC-6D41-8D46-F011BB463BAA}" type="datetimeFigureOut">
              <a:rPr lang="en-US" smtClean="0"/>
              <a:t>9/1/23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2C251-979F-1745-A822-6C1513FD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Feedback:</a:t>
            </a:r>
          </a:p>
          <a:p>
            <a:r>
              <a:rPr lang="en-US" dirty="0"/>
              <a:t>- I’ll provide an overview figure to add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8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3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77DA1-22BC-3243-BB16-8A9EDC016A86}"/>
              </a:ext>
            </a:extLst>
          </p:cNvPr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40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2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6030CD-039E-AC49-9156-D612EFA1FE85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6C5469-E0DB-4344-9520-E7E6EAE1D73B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226F1A-6F80-41F8-B086-DAC1D46C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11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09BD7C-EEC1-49C8-92DD-E8AE995E0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E4A525-7E09-4D85-AB40-B3A5574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6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F1D6-E865-734A-9A02-44FC5536B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7781924" cy="437733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09BD7C-EEC1-49C8-92DD-E8AE995E0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E4A525-7E09-4D85-AB40-B3A5574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3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555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EF63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1EBEE-45F7-DF42-AAAD-3FCF65C1DCFC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179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0947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AAB30A-DDF2-7D4D-8F80-E3C9E1866844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62691A-EA57-1642-A70E-A15E4A906F0A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261B3-FF8B-4B16-B0F0-2C621FD7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78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70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F1D6-E865-734A-9A02-44FC5536B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734300" cy="43505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9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836A90-9EC9-4547-8225-98446B67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81310D-09A1-47CE-B63D-50AA7957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45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545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3179-E8A6-2A4E-A593-BB123C1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185-D2AF-A64F-A5C0-4CC1F0FA8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F4CB-E5B2-4A44-8BB4-72E4A06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562F-E736-9445-8F7F-DFE90ED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36B2-E92A-FB46-9AC2-3F09028D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6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1E3-6B8D-C74D-92BE-FD734C64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0BF4-8F49-8548-AF5D-280D1C74B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BE374-A202-544F-9C23-F14006E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7B2AF-18A2-E942-A07F-F3F8044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5863-0E6B-5B43-802F-F55B971C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7218E-2935-0B4B-890C-C81A897F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96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0C6D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C7082-6E67-B248-BD14-5EF416FFE4CA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121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45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BAF1FF-C111-1849-AABB-478092A3B9E0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DDBECB-6484-9449-9128-D4CB71775D3F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37155FF-3DE6-4F90-8C74-BAD77FB3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25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0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023D4-C2CA-E349-B413-FAE5C4346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677150" cy="43183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5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227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1A3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6A5FE-986F-E344-AD3F-8CA335BED5A9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19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8EBCE5-0958-AF46-8F73-3AF2531B7400}"/>
              </a:ext>
            </a:extLst>
          </p:cNvPr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AFC8B-B1CF-8148-8840-1012358DA4EE}"/>
              </a:ext>
            </a:extLst>
          </p:cNvPr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BDDC1B-07DB-FD42-956B-4B4687F8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BC99C-1059-3440-8FA4-3449F9F2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>
            <a:lvl1pPr>
              <a:lnSpc>
                <a:spcPct val="90000"/>
              </a:lnSpc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78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607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9D6653-12A6-674F-9FFE-006B16563888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BECE-DC81-6E4F-9A95-A2DC11EBFE12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02025-2249-4339-9AD9-18F66EAA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6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25BFFC-0F92-454F-B82F-F1287AAE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8B9257-F1BE-422C-8D4D-A7749BB8BB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72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027E58-5CDD-4AAC-9B23-944131F8F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677150" cy="43183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125BFFC-0F92-454F-B82F-F1287AAE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8B9257-F1BE-422C-8D4D-A7749BB8BB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81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160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77DA1-22BC-3243-BB16-8A9EDC016A86}"/>
              </a:ext>
            </a:extLst>
          </p:cNvPr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58C23-DB4B-454C-8B94-84402E7B5C49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9903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797880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8EBCE5-0958-AF46-8F73-3AF2531B7400}"/>
              </a:ext>
            </a:extLst>
          </p:cNvPr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AFC8B-B1CF-8148-8840-1012358DA4EE}"/>
              </a:ext>
            </a:extLst>
          </p:cNvPr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BDDC1B-07DB-FD42-956B-4B4687F8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BC99C-1059-3440-8FA4-3449F9F2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AA00B-DA76-4310-98A9-E89468EE8B57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F9538-0AC1-4841-9228-9A587D4993BF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219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CDAA99-702C-B040-87E3-711C5764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E5823-2429-A64F-9141-54FC02F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A229B-EF15-5240-BB83-887CA205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0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379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3161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CDAA99-702C-B040-87E3-711C5764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E5823-2429-A64F-9141-54FC02F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731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F1D6-E865-734A-9A02-44FC5536B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734300" cy="43505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6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3179-E8A6-2A4E-A593-BB123C1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185-D2AF-A64F-A5C0-4CC1F0FA8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F4CB-E5B2-4A44-8BB4-72E4A06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562F-E736-9445-8F7F-DFE90ED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36B2-E92A-FB46-9AC2-3F09028D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326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456D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5157B-1213-944F-8DE3-220266278AEB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7866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94905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6030CD-039E-AC49-9156-D612EFA1FE85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6C5469-E0DB-4344-9520-E7E6EAE1D73B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226F1A-6F80-41F8-B086-DAC1D46C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68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09BD7C-EEC1-49C8-92DD-E8AE995E0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E4A525-7E09-4D85-AB40-B3A5574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4AB3-C92B-AD4F-9886-81F2CF87E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16700"/>
            <a:ext cx="12192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57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897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EF63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1EBEE-45F7-DF42-AAAD-3FCF65C1DCFC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5215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9550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AAB30A-DDF2-7D4D-8F80-E3C9E1866844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62691A-EA57-1642-A70E-A15E4A906F0A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261B3-FF8B-4B16-B0F0-2C621FD7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4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A11860-1ADF-644C-8D5A-81D2A1FA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31760" cy="4349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CDAA99-702C-B040-87E3-711C5764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E5823-2429-A64F-9141-54FC02F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180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3DDDA-D61E-A946-99B6-BE58B9ECE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0400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75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6126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0C6D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C7082-6E67-B248-BD14-5EF416FFE4CA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1646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437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BAF1FF-C111-1849-AABB-478092A3B9E0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DDBECB-6484-9449-9128-D4CB71775D3F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37155FF-3DE6-4F90-8C74-BAD77FB3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06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5B98-860B-0D42-B84F-F74D0DFAF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0400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6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1297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1A3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6A5FE-986F-E344-AD3F-8CA335BED5A9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57928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041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9D6653-12A6-674F-9FFE-006B16563888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BECE-DC81-6E4F-9A95-A2DC11EBFE12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02025-2249-4339-9AD9-18F66EAA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9242A6-CD97-4D45-867E-6BC31D31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C9526E-4541-4CEF-B2BB-92EAA665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BC4E0E-8C0B-4375-A82C-E2CB0806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639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25BFFC-0F92-454F-B82F-F1287AAE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8B9257-F1BE-422C-8D4D-A7749BB8BB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88055-26C0-BA4C-BA03-919EA8B05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16700"/>
            <a:ext cx="12192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87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2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3179-E8A6-2A4E-A593-BB123C1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185-D2AF-A64F-A5C0-4CC1F0FA8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F4CB-E5B2-4A44-8BB4-72E4A06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562F-E736-9445-8F7F-DFE90ED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36B2-E92A-FB46-9AC2-3F09028D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1E3-6B8D-C74D-92BE-FD734C64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0BF4-8F49-8548-AF5D-280D1C74B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BE374-A202-544F-9C23-F14006E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7B2AF-18A2-E942-A07F-F3F8044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5863-0E6B-5B43-802F-F55B971C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7218E-2935-0B4B-890C-C81A897F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0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456D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5157B-1213-944F-8DE3-220266278AEB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239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28F8E8A7-A2E4-E848-AEAF-34102B5B5A18}" type="datetimeFigureOut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992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4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76961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76961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6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97" r:id="rId7"/>
    <p:sldLayoutId id="2147483698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98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5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9/1/23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7772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6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8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0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4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fft.cbrc.jp/alignment/server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fft.cbrc.jp/alignment/server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rmbunkar.se/aliview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FCFB-2C45-F94A-82B6-F3956DE59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Multiple Sequence Alignment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4F15EA-5FAC-4BC3-BB8C-406AB8525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463414" cy="914400"/>
          </a:xfrm>
        </p:spPr>
        <p:txBody>
          <a:bodyPr/>
          <a:lstStyle/>
          <a:p>
            <a:r>
              <a:rPr lang="en-US" dirty="0"/>
              <a:t>Analysis Module</a:t>
            </a:r>
          </a:p>
        </p:txBody>
      </p:sp>
    </p:spTree>
    <p:extLst>
      <p:ext uri="{BB962C8B-B14F-4D97-AF65-F5344CB8AC3E}">
        <p14:creationId xmlns:p14="http://schemas.microsoft.com/office/powerpoint/2010/main" val="392916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A2B2AF-58BC-E900-A60E-FB00A3D51E8C}"/>
              </a:ext>
            </a:extLst>
          </p:cNvPr>
          <p:cNvSpPr txBox="1"/>
          <p:nvPr/>
        </p:nvSpPr>
        <p:spPr>
          <a:xfrm>
            <a:off x="233516" y="161922"/>
            <a:ext cx="11724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Sequence Alignment Problems: global &amp; local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AA88-DB50-B62B-B929-6247B1510BAB}"/>
              </a:ext>
            </a:extLst>
          </p:cNvPr>
          <p:cNvSpPr txBox="1"/>
          <p:nvPr/>
        </p:nvSpPr>
        <p:spPr>
          <a:xfrm>
            <a:off x="233516" y="1230247"/>
            <a:ext cx="10976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Sequences can be aligned: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﻿Matching as many characters as possible across their entire length (Global alignment)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﻿The tool for global alignment is based on the Needleman-Wunsch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2991B-FE03-E52C-9F73-B0F5B3BC5D57}"/>
              </a:ext>
            </a:extLst>
          </p:cNvPr>
          <p:cNvSpPr txBox="1"/>
          <p:nvPr/>
        </p:nvSpPr>
        <p:spPr>
          <a:xfrm>
            <a:off x="233516" y="3106512"/>
            <a:ext cx="11724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﻿Focusing on just the best-matching (highest scoring) regions Local alignment)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﻿The tool for local alignment is based on Smith-Waterman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﻿Both algorithms are derivatives from the basic progressive programming algorithm (see later).</a:t>
            </a:r>
          </a:p>
        </p:txBody>
      </p:sp>
    </p:spTree>
    <p:extLst>
      <p:ext uri="{BB962C8B-B14F-4D97-AF65-F5344CB8AC3E}">
        <p14:creationId xmlns:p14="http://schemas.microsoft.com/office/powerpoint/2010/main" val="99635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F9A93D-703A-3051-98FB-EE53FF6E7BDE}"/>
              </a:ext>
            </a:extLst>
          </p:cNvPr>
          <p:cNvSpPr txBox="1"/>
          <p:nvPr/>
        </p:nvSpPr>
        <p:spPr>
          <a:xfrm>
            <a:off x="486696" y="1386348"/>
            <a:ext cx="1125301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Global alignment: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﻿﻿Suitable for sequences that are quite similar more closely related)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﻿﻿Sequences of approximately same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﻿﻿Global alignment made possible by including gaps either within the alignment or at the ends of the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Local alignment: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Suitable for sequences similar along some of their lengths but dissimilar in others (i.e. sharing several conserved regions of local similarity domains)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Sequences that differ in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Gaps less tolerated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2BD82-967B-0C64-FB23-2BB83012B38A}"/>
              </a:ext>
            </a:extLst>
          </p:cNvPr>
          <p:cNvSpPr txBox="1"/>
          <p:nvPr/>
        </p:nvSpPr>
        <p:spPr>
          <a:xfrm>
            <a:off x="233516" y="161922"/>
            <a:ext cx="11724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Sequence Alignment Problems: global &amp; local</a:t>
            </a:r>
          </a:p>
        </p:txBody>
      </p:sp>
    </p:spTree>
    <p:extLst>
      <p:ext uri="{BB962C8B-B14F-4D97-AF65-F5344CB8AC3E}">
        <p14:creationId xmlns:p14="http://schemas.microsoft.com/office/powerpoint/2010/main" val="2477139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99F30-8BBE-86E4-9978-A8FD91F1CCF7}"/>
              </a:ext>
            </a:extLst>
          </p:cNvPr>
          <p:cNvSpPr txBox="1"/>
          <p:nvPr/>
        </p:nvSpPr>
        <p:spPr>
          <a:xfrm>
            <a:off x="438764" y="1156504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effectLst/>
                <a:latin typeface="Helvetica" pitchFamily="2" charset="0"/>
              </a:rPr>
              <a:t>Sequence</a:t>
            </a:r>
            <a:r>
              <a:rPr lang="en-GB">
                <a:latin typeface="Helvetica" pitchFamily="2" charset="0"/>
              </a:rPr>
              <a:t> </a:t>
            </a:r>
            <a:r>
              <a:rPr lang="en-GB">
                <a:effectLst/>
                <a:latin typeface="Helvetica" pitchFamily="2" charset="0"/>
              </a:rPr>
              <a:t>alignments have to be scored to identify the best one/s among them.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78AF1-F9E7-959B-A03B-4E69E658F09C}"/>
              </a:ext>
            </a:extLst>
          </p:cNvPr>
          <p:cNvSpPr txBox="1"/>
          <p:nvPr/>
        </p:nvSpPr>
        <p:spPr>
          <a:xfrm>
            <a:off x="438764" y="230365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Scoring system can be simple match/ mismatch scheme</a:t>
            </a:r>
          </a:p>
          <a:p>
            <a:r>
              <a:rPr lang="en-GB" dirty="0">
                <a:effectLst/>
                <a:latin typeface="Helvetica" pitchFamily="2" charset="0"/>
              </a:rPr>
              <a:t>(DNA) or for protein comparisons, use of a more sensitive scheme by substitution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04164-095D-3B1F-2931-CD7E5CF97D0B}"/>
              </a:ext>
            </a:extLst>
          </p:cNvPr>
          <p:cNvSpPr txBox="1"/>
          <p:nvPr/>
        </p:nvSpPr>
        <p:spPr>
          <a:xfrm>
            <a:off x="438764" y="384901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Often there is more than one solution with the same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E66E4-E02D-F0D4-8FE0-578BBF4E50F0}"/>
              </a:ext>
            </a:extLst>
          </p:cNvPr>
          <p:cNvSpPr txBox="1"/>
          <p:nvPr/>
        </p:nvSpPr>
        <p:spPr>
          <a:xfrm>
            <a:off x="247035" y="147173"/>
            <a:ext cx="11448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Pair-wise Sequence Alignment - Optimal </a:t>
            </a:r>
          </a:p>
        </p:txBody>
      </p:sp>
    </p:spTree>
    <p:extLst>
      <p:ext uri="{BB962C8B-B14F-4D97-AF65-F5344CB8AC3E}">
        <p14:creationId xmlns:p14="http://schemas.microsoft.com/office/powerpoint/2010/main" val="2903238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EC6D3A-CC52-A9C7-A77A-754A5824BC98}"/>
              </a:ext>
            </a:extLst>
          </p:cNvPr>
          <p:cNvSpPr txBox="1"/>
          <p:nvPr/>
        </p:nvSpPr>
        <p:spPr>
          <a:xfrm>
            <a:off x="527255" y="1327721"/>
            <a:ext cx="115516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﻿Alignment algorithm employ scoring scheme to reward matches/similarity, punish mismatches &amp; gaps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﻿Similarity of two sequences- High score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﻿Dissimilarity of two sequences- Low score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﻿Account for substitutions, insertions, deletions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5611B-0AFF-4506-B489-EF508F23145E}"/>
              </a:ext>
            </a:extLst>
          </p:cNvPr>
          <p:cNvSpPr txBox="1"/>
          <p:nvPr/>
        </p:nvSpPr>
        <p:spPr>
          <a:xfrm>
            <a:off x="527255" y="19141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6016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6B033-5F2E-3E1A-3978-3462E5F3AE01}"/>
              </a:ext>
            </a:extLst>
          </p:cNvPr>
          <p:cNvSpPr txBox="1"/>
          <p:nvPr/>
        </p:nvSpPr>
        <p:spPr>
          <a:xfrm>
            <a:off x="290666" y="1814416"/>
            <a:ext cx="116106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It is desirable to allow some gaps to be introduced into an alignment to compensate for insertions and deletions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Gaps come with a cost &amp; process not arbitrary</a:t>
            </a:r>
          </a:p>
          <a:p>
            <a:endParaRPr lang="en-GB" dirty="0"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Several strategies been proposed to penalize for gaps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67FF-A369-9078-A359-57119264B63A}"/>
              </a:ext>
            </a:extLst>
          </p:cNvPr>
          <p:cNvSpPr txBox="1"/>
          <p:nvPr/>
        </p:nvSpPr>
        <p:spPr>
          <a:xfrm>
            <a:off x="290666" y="235974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Optimal Alignment: Gaps</a:t>
            </a:r>
          </a:p>
        </p:txBody>
      </p:sp>
    </p:spTree>
    <p:extLst>
      <p:ext uri="{BB962C8B-B14F-4D97-AF65-F5344CB8AC3E}">
        <p14:creationId xmlns:p14="http://schemas.microsoft.com/office/powerpoint/2010/main" val="74350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66D4C1-E533-C766-55B4-1C20B44AB4F9}"/>
              </a:ext>
            </a:extLst>
          </p:cNvPr>
          <p:cNvSpPr txBox="1"/>
          <p:nvPr/>
        </p:nvSpPr>
        <p:spPr>
          <a:xfrm>
            <a:off x="350274" y="917309"/>
            <a:ext cx="11841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Constant gap penalty, a fixed - </a:t>
            </a:r>
            <a:r>
              <a:rPr lang="en-GB" dirty="0" err="1">
                <a:effectLst/>
                <a:latin typeface="Poppins" pitchFamily="2" charset="77"/>
                <a:cs typeface="Poppins" pitchFamily="2" charset="77"/>
              </a:rPr>
              <a:t>ve</a:t>
            </a: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 score "-a" is given as penalty of every gap, irrespective of length. Score rules: Each match +1; The gap -1</a:t>
            </a:r>
          </a:p>
          <a:p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Aligning GCTGATTCAT VS GCTTCAT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6F736-F97C-F82C-0DCC-31E609EAC784}"/>
              </a:ext>
            </a:extLst>
          </p:cNvPr>
          <p:cNvSpPr txBox="1"/>
          <p:nvPr/>
        </p:nvSpPr>
        <p:spPr>
          <a:xfrm>
            <a:off x="350274" y="-15371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Helvetica" pitchFamily="2" charset="0"/>
              </a:rPr>
              <a:t>Treatment of gaps: Penalties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9F26E-4126-93C1-4289-E687ABE784AB}"/>
              </a:ext>
            </a:extLst>
          </p:cNvPr>
          <p:cNvSpPr txBox="1"/>
          <p:nvPr/>
        </p:nvSpPr>
        <p:spPr>
          <a:xfrm>
            <a:off x="350276" y="2467198"/>
            <a:ext cx="118417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Poppins" pitchFamily="2" charset="77"/>
                <a:cs typeface="Poppins" pitchFamily="2" charset="77"/>
              </a:rPr>
              <a:t>G	C	T	G	A	T	T	C	A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	</a:t>
            </a:r>
            <a:r>
              <a:rPr lang="en-GB" sz="2800" dirty="0">
                <a:effectLst/>
                <a:latin typeface="Poppins" pitchFamily="2" charset="77"/>
                <a:cs typeface="Poppins" pitchFamily="2" charset="77"/>
              </a:rPr>
              <a:t>T</a:t>
            </a:r>
          </a:p>
          <a:p>
            <a:r>
              <a:rPr lang="en-GB" sz="2800" dirty="0">
                <a:effectLst/>
                <a:latin typeface="Poppins" pitchFamily="2" charset="77"/>
                <a:cs typeface="Poppins" pitchFamily="2" charset="77"/>
              </a:rPr>
              <a:t> | 	| 				| 	| 	|  	|  	 |</a:t>
            </a:r>
          </a:p>
          <a:p>
            <a:r>
              <a:rPr lang="en-GB" sz="2800" dirty="0">
                <a:effectLst/>
                <a:latin typeface="Poppins" pitchFamily="2" charset="77"/>
                <a:cs typeface="Poppins" pitchFamily="2" charset="77"/>
              </a:rPr>
              <a:t>G	C 	- 	- 	-	T	T	C	A	T</a:t>
            </a:r>
          </a:p>
          <a:p>
            <a:endParaRPr lang="en-GB" sz="2800" dirty="0">
              <a:effectLst/>
              <a:latin typeface="Poppins" pitchFamily="2" charset="77"/>
              <a:cs typeface="Poppins" pitchFamily="2" charset="77"/>
            </a:endParaRPr>
          </a:p>
          <a:p>
            <a:r>
              <a:rPr lang="en-GB" sz="2800" dirty="0">
                <a:effectLst/>
                <a:latin typeface="Poppins" pitchFamily="2" charset="77"/>
                <a:cs typeface="Poppins" pitchFamily="2" charset="77"/>
              </a:rPr>
              <a:t>Score rules: Each match </a:t>
            </a:r>
            <a:r>
              <a:rPr lang="en-GB" sz="2800" dirty="0">
                <a:solidFill>
                  <a:srgbClr val="FF0000"/>
                </a:solidFill>
                <a:effectLst/>
                <a:latin typeface="Poppins" pitchFamily="2" charset="77"/>
                <a:cs typeface="Poppins" pitchFamily="2" charset="77"/>
              </a:rPr>
              <a:t>+1</a:t>
            </a:r>
            <a:r>
              <a:rPr lang="en-GB" sz="2800" dirty="0">
                <a:effectLst/>
                <a:latin typeface="Poppins" pitchFamily="2" charset="77"/>
                <a:cs typeface="Poppins" pitchFamily="2" charset="77"/>
              </a:rPr>
              <a:t>; The gap </a:t>
            </a:r>
            <a:r>
              <a:rPr lang="en-GB" sz="2800" dirty="0">
                <a:solidFill>
                  <a:srgbClr val="FF0000"/>
                </a:solidFill>
                <a:effectLst/>
                <a:latin typeface="Poppins" pitchFamily="2" charset="77"/>
                <a:cs typeface="Poppins" pitchFamily="2" charset="77"/>
              </a:rPr>
              <a:t>-1</a:t>
            </a:r>
            <a:endParaRPr lang="en-GB" sz="2800" dirty="0">
              <a:effectLst/>
              <a:latin typeface="Poppins" pitchFamily="2" charset="77"/>
              <a:cs typeface="Poppins" pitchFamily="2" charset="77"/>
            </a:endParaRPr>
          </a:p>
          <a:p>
            <a:r>
              <a:rPr lang="en-GB" sz="2800" dirty="0">
                <a:solidFill>
                  <a:srgbClr val="FF0000"/>
                </a:solidFill>
                <a:effectLst/>
                <a:latin typeface="Poppins" pitchFamily="2" charset="77"/>
                <a:cs typeface="Poppins" pitchFamily="2" charset="77"/>
              </a:rPr>
              <a:t>Total score = 7-1 = 6</a:t>
            </a:r>
          </a:p>
        </p:txBody>
      </p:sp>
    </p:spTree>
    <p:extLst>
      <p:ext uri="{BB962C8B-B14F-4D97-AF65-F5344CB8AC3E}">
        <p14:creationId xmlns:p14="http://schemas.microsoft.com/office/powerpoint/2010/main" val="317580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7DBE13-B0A4-5613-3A36-80EDD7ED5BDB}"/>
              </a:ext>
            </a:extLst>
          </p:cNvPr>
          <p:cNvSpPr txBox="1"/>
          <p:nvPr/>
        </p:nvSpPr>
        <p:spPr>
          <a:xfrm>
            <a:off x="305414" y="1109348"/>
            <a:ext cx="11581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Linear gap penalty, a penalty of "-a" per unit length of a gap. Takes into account the length (L) of each insertion/deletion in the gap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B55BE-A829-5395-6489-08FDD692EE0D}"/>
              </a:ext>
            </a:extLst>
          </p:cNvPr>
          <p:cNvSpPr txBox="1"/>
          <p:nvPr/>
        </p:nvSpPr>
        <p:spPr>
          <a:xfrm>
            <a:off x="350274" y="-15371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Helvetica" pitchFamily="2" charset="0"/>
              </a:rPr>
              <a:t>Treatment of gaps: Penalties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4EF67-674D-6929-9706-7CAAD0DF5FD4}"/>
              </a:ext>
            </a:extLst>
          </p:cNvPr>
          <p:cNvSpPr txBox="1"/>
          <p:nvPr/>
        </p:nvSpPr>
        <p:spPr>
          <a:xfrm>
            <a:off x="646043" y="2027885"/>
            <a:ext cx="11240542" cy="272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251710" indent="91440" algn="just">
              <a:lnSpc>
                <a:spcPts val="4600"/>
              </a:lnSpc>
              <a:spcBef>
                <a:spcPts val="225"/>
              </a:spcBef>
            </a:pPr>
            <a:r>
              <a:rPr lang="en-GB" sz="2800" dirty="0">
                <a:latin typeface="Poppins" pitchFamily="2" charset="77"/>
                <a:cs typeface="Poppins" pitchFamily="2" charset="77"/>
              </a:rPr>
              <a:t>G	C	T	G	A	T	T	C	A	T</a:t>
            </a:r>
          </a:p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lang="en-GB" sz="2800" b="1" dirty="0">
                <a:latin typeface="Poppins" pitchFamily="2" charset="77"/>
                <a:cs typeface="Poppins" pitchFamily="2" charset="77"/>
              </a:rPr>
              <a:t>  |</a:t>
            </a:r>
            <a:r>
              <a:rPr lang="en-GB" sz="2800" b="1" spc="-20" dirty="0">
                <a:latin typeface="Poppins" pitchFamily="2" charset="77"/>
                <a:cs typeface="Poppins" pitchFamily="2" charset="77"/>
              </a:rPr>
              <a:t> 	</a:t>
            </a:r>
            <a:r>
              <a:rPr lang="en-GB" sz="2800" b="1" dirty="0">
                <a:latin typeface="Poppins" pitchFamily="2" charset="77"/>
                <a:cs typeface="Poppins" pitchFamily="2" charset="77"/>
              </a:rPr>
              <a:t>|     	</a:t>
            </a:r>
            <a:r>
              <a:rPr lang="en-GB" sz="2800" b="1" spc="645" dirty="0">
                <a:latin typeface="Poppins" pitchFamily="2" charset="77"/>
                <a:cs typeface="Poppins" pitchFamily="2" charset="77"/>
              </a:rPr>
              <a:t> 	 	</a:t>
            </a:r>
            <a:r>
              <a:rPr lang="en-GB" sz="2800" b="1" dirty="0">
                <a:latin typeface="Poppins" pitchFamily="2" charset="77"/>
                <a:cs typeface="Poppins" pitchFamily="2" charset="77"/>
              </a:rPr>
              <a:t>|</a:t>
            </a:r>
            <a:r>
              <a:rPr lang="en-GB" sz="2800" b="1" spc="-15" dirty="0">
                <a:latin typeface="Poppins" pitchFamily="2" charset="77"/>
                <a:cs typeface="Poppins" pitchFamily="2" charset="77"/>
              </a:rPr>
              <a:t> 	</a:t>
            </a:r>
            <a:r>
              <a:rPr lang="en-GB" sz="2800" b="1" dirty="0">
                <a:latin typeface="Poppins" pitchFamily="2" charset="77"/>
                <a:cs typeface="Poppins" pitchFamily="2" charset="77"/>
              </a:rPr>
              <a:t>|  	| 	|  	|</a:t>
            </a:r>
            <a:endParaRPr lang="en-GB" sz="2800" dirty="0">
              <a:latin typeface="Poppins" pitchFamily="2" charset="77"/>
              <a:cs typeface="Poppins" pitchFamily="2" charset="77"/>
            </a:endParaRPr>
          </a:p>
          <a:p>
            <a:pPr marL="12700" algn="just">
              <a:lnSpc>
                <a:spcPct val="100000"/>
              </a:lnSpc>
              <a:spcBef>
                <a:spcPts val="760"/>
              </a:spcBef>
            </a:pPr>
            <a:r>
              <a:rPr lang="en-GB" sz="2800" dirty="0">
                <a:latin typeface="Poppins" pitchFamily="2" charset="77"/>
                <a:cs typeface="Poppins" pitchFamily="2" charset="77"/>
              </a:rPr>
              <a:t>G	C</a:t>
            </a:r>
            <a:r>
              <a:rPr lang="en-GB" sz="2800" spc="-35" dirty="0">
                <a:latin typeface="Poppins" pitchFamily="2" charset="77"/>
                <a:cs typeface="Poppins" pitchFamily="2" charset="77"/>
              </a:rPr>
              <a:t> 	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-</a:t>
            </a:r>
            <a:r>
              <a:rPr lang="en-GB" sz="2800" spc="-40" dirty="0">
                <a:latin typeface="Poppins" pitchFamily="2" charset="77"/>
                <a:cs typeface="Poppins" pitchFamily="2" charset="77"/>
              </a:rPr>
              <a:t> 	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-	</a:t>
            </a:r>
            <a:r>
              <a:rPr lang="en-GB" sz="2800" spc="-35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latin typeface="Poppins" pitchFamily="2" charset="77"/>
                <a:cs typeface="Poppins" pitchFamily="2" charset="77"/>
              </a:rPr>
              <a:t>-	T	T	C	A	T</a:t>
            </a:r>
            <a:endParaRPr lang="en-GB" sz="2800" dirty="0">
              <a:latin typeface="Poppins" pitchFamily="2" charset="77"/>
              <a:cs typeface="Poppins" pitchFamily="2" charset="77"/>
            </a:endParaRPr>
          </a:p>
          <a:p>
            <a:pPr marL="12700" algn="just">
              <a:lnSpc>
                <a:spcPct val="100000"/>
              </a:lnSpc>
              <a:spcBef>
                <a:spcPts val="425"/>
              </a:spcBef>
            </a:pPr>
            <a:r>
              <a:rPr lang="en-GB" sz="2800" spc="-5" dirty="0">
                <a:latin typeface="Poppins" pitchFamily="2" charset="77"/>
                <a:cs typeface="Poppins" pitchFamily="2" charset="77"/>
              </a:rPr>
              <a:t>Score rules: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latin typeface="Poppins" pitchFamily="2" charset="77"/>
                <a:cs typeface="Poppins" pitchFamily="2" charset="77"/>
              </a:rPr>
              <a:t>Each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latin typeface="Poppins" pitchFamily="2" charset="77"/>
                <a:cs typeface="Poppins" pitchFamily="2" charset="77"/>
              </a:rPr>
              <a:t>match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+1</a:t>
            </a:r>
            <a:r>
              <a:rPr lang="en-GB" sz="2800" spc="-5" dirty="0">
                <a:latin typeface="Poppins" pitchFamily="2" charset="77"/>
                <a:cs typeface="Poppins" pitchFamily="2" charset="77"/>
              </a:rPr>
              <a:t>;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latin typeface="Poppins" pitchFamily="2" charset="77"/>
                <a:cs typeface="Poppins" pitchFamily="2" charset="77"/>
              </a:rPr>
              <a:t>Each</a:t>
            </a:r>
            <a:r>
              <a:rPr lang="en-GB" sz="2800" dirty="0">
                <a:latin typeface="Poppins" pitchFamily="2" charset="77"/>
                <a:cs typeface="Poppins" pitchFamily="2" charset="77"/>
              </a:rPr>
              <a:t> gap </a:t>
            </a:r>
            <a:r>
              <a:rPr lang="en-GB" sz="2800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-1</a:t>
            </a:r>
            <a:endParaRPr lang="en-GB" sz="2800" dirty="0">
              <a:latin typeface="Poppins" pitchFamily="2" charset="77"/>
              <a:cs typeface="Poppins" pitchFamily="2" charset="77"/>
            </a:endParaRPr>
          </a:p>
          <a:p>
            <a:pPr marL="12700" algn="just">
              <a:lnSpc>
                <a:spcPct val="100000"/>
              </a:lnSpc>
              <a:spcBef>
                <a:spcPts val="775"/>
              </a:spcBef>
            </a:pPr>
            <a:r>
              <a:rPr lang="en-GB" sz="2800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Total</a:t>
            </a:r>
            <a:r>
              <a:rPr lang="en-GB" sz="2800" spc="-1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score</a:t>
            </a:r>
            <a:r>
              <a:rPr lang="en-GB" sz="2800" spc="-1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=</a:t>
            </a:r>
            <a:r>
              <a:rPr lang="en-GB" sz="2800" spc="-1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7-3 </a:t>
            </a:r>
            <a:r>
              <a:rPr lang="en-GB" sz="28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=</a:t>
            </a:r>
            <a:r>
              <a:rPr lang="en-GB" sz="2800" spc="-1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4</a:t>
            </a:r>
            <a:endParaRPr lang="en-GB"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7EE3D-20AC-8561-7BBA-50184E67199E}"/>
              </a:ext>
            </a:extLst>
          </p:cNvPr>
          <p:cNvSpPr txBox="1"/>
          <p:nvPr/>
        </p:nvSpPr>
        <p:spPr>
          <a:xfrm>
            <a:off x="202789" y="5340526"/>
            <a:ext cx="114287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Constant and linear gap penalties do not consider whether gap is opening or extending.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Gaps at terminal regions treated with no penalty since many true homologous sequences can be of different lengths</a:t>
            </a:r>
          </a:p>
        </p:txBody>
      </p:sp>
    </p:spTree>
    <p:extLst>
      <p:ext uri="{BB962C8B-B14F-4D97-AF65-F5344CB8AC3E}">
        <p14:creationId xmlns:p14="http://schemas.microsoft.com/office/powerpoint/2010/main" val="352875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D401EE-FE1E-B6FC-B494-C6D47661196B}"/>
              </a:ext>
            </a:extLst>
          </p:cNvPr>
          <p:cNvSpPr txBox="1"/>
          <p:nvPr/>
        </p:nvSpPr>
        <p:spPr>
          <a:xfrm>
            <a:off x="486697" y="1238865"/>
            <a:ext cx="115627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Affine Gap Penalty: Factors in both starting and extending gaps. Total penalty is </a:t>
            </a:r>
          </a:p>
          <a:p>
            <a:pPr algn="l"/>
            <a:endParaRPr lang="en-GB" sz="2000" b="0" i="0" u="none" strike="noStrike" dirty="0">
              <a:effectLst/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GB" sz="2400" b="1" i="0" u="none" strike="noStrike" dirty="0">
                <a:solidFill>
                  <a:schemeClr val="accent6"/>
                </a:solidFill>
                <a:effectLst/>
                <a:latin typeface="Poppins" pitchFamily="2" charset="77"/>
                <a:cs typeface="Poppins" pitchFamily="2" charset="77"/>
              </a:rPr>
              <a:t>G = O + E(L - 1)</a:t>
            </a:r>
          </a:p>
          <a:p>
            <a:pPr algn="l"/>
            <a:endParaRPr lang="en-GB" sz="2000" dirty="0"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where O = start penalty</a:t>
            </a:r>
          </a:p>
          <a:p>
            <a:pPr algn="l"/>
            <a:endParaRPr lang="en-GB" sz="2000" b="0" i="0" u="none" strike="noStrike" dirty="0">
              <a:effectLst/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E = extend penalty</a:t>
            </a:r>
          </a:p>
          <a:p>
            <a:pPr algn="l"/>
            <a:endParaRPr lang="en-GB" sz="2000" b="0" i="0" u="none" strike="noStrike" dirty="0">
              <a:effectLst/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L = gap length.</a:t>
            </a:r>
          </a:p>
          <a:p>
            <a:pPr algn="l"/>
            <a:endParaRPr lang="en-GB" sz="2000" b="0" i="0" u="none" strike="noStrike" dirty="0">
              <a:effectLst/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Starting a gap is costlier than extending one.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Better aligns with evolutionary patterns.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000" b="0" i="0" u="none" strike="noStrike" dirty="0">
              <a:effectLst/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Disadvantages: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Penalty values are arbitrarily selected.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B04C5-3101-EABA-FB18-2A2C0C5DD2BC}"/>
              </a:ext>
            </a:extLst>
          </p:cNvPr>
          <p:cNvSpPr txBox="1"/>
          <p:nvPr/>
        </p:nvSpPr>
        <p:spPr>
          <a:xfrm>
            <a:off x="733731" y="279908"/>
            <a:ext cx="9295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Treatment of gaps: Penalties-4</a:t>
            </a:r>
          </a:p>
        </p:txBody>
      </p:sp>
    </p:spTree>
    <p:extLst>
      <p:ext uri="{BB962C8B-B14F-4D97-AF65-F5344CB8AC3E}">
        <p14:creationId xmlns:p14="http://schemas.microsoft.com/office/powerpoint/2010/main" val="112212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>
            <a:extLst>
              <a:ext uri="{FF2B5EF4-FFF2-40B4-BE49-F238E27FC236}">
                <a16:creationId xmlns:a16="http://schemas.microsoft.com/office/drawing/2014/main" id="{5BC47896-25F7-10B7-7ADC-0C2F23FC726B}"/>
              </a:ext>
            </a:extLst>
          </p:cNvPr>
          <p:cNvSpPr txBox="1"/>
          <p:nvPr/>
        </p:nvSpPr>
        <p:spPr>
          <a:xfrm>
            <a:off x="1752766" y="1812450"/>
            <a:ext cx="2547620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74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2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matches,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0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gaps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-4</a:t>
            </a:r>
            <a:r>
              <a:rPr sz="2200" b="1" spc="-5" dirty="0">
                <a:latin typeface="Calibri"/>
                <a:cs typeface="Calibri"/>
              </a:rPr>
              <a:t>) </a:t>
            </a:r>
            <a:r>
              <a:rPr sz="2200" b="1" spc="-484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84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G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484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endParaRPr sz="2200" dirty="0">
              <a:latin typeface="Calibri"/>
              <a:cs typeface="Calibri"/>
            </a:endParaRPr>
          </a:p>
          <a:p>
            <a:pPr marL="355600" marR="844550" indent="883919">
              <a:lnSpc>
                <a:spcPts val="2600"/>
              </a:lnSpc>
              <a:spcBef>
                <a:spcPts val="150"/>
              </a:spcBef>
              <a:tabLst>
                <a:tab pos="1562100" algn="l"/>
              </a:tabLst>
            </a:pPr>
            <a:r>
              <a:rPr sz="2200" b="1" dirty="0">
                <a:latin typeface="Calibri"/>
                <a:cs typeface="Calibri"/>
              </a:rPr>
              <a:t>|	|  G</a:t>
            </a:r>
            <a:r>
              <a:rPr sz="2200" b="1" spc="47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4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7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619D5D6A-B5AD-9833-644A-A6077141554F}"/>
              </a:ext>
            </a:extLst>
          </p:cNvPr>
          <p:cNvSpPr txBox="1"/>
          <p:nvPr/>
        </p:nvSpPr>
        <p:spPr>
          <a:xfrm>
            <a:off x="6282647" y="1613521"/>
            <a:ext cx="3578087" cy="15297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12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4 </a:t>
            </a:r>
            <a:r>
              <a:rPr sz="2200" b="1" spc="-5" dirty="0">
                <a:latin typeface="Calibri"/>
                <a:cs typeface="Calibri"/>
              </a:rPr>
              <a:t>matches, </a:t>
            </a:r>
            <a:r>
              <a:rPr sz="2200" b="1" dirty="0">
                <a:latin typeface="Calibri"/>
                <a:cs typeface="Calibri"/>
              </a:rPr>
              <a:t>1 </a:t>
            </a:r>
            <a:r>
              <a:rPr sz="2200" b="1" spc="-5" dirty="0">
                <a:latin typeface="Calibri"/>
                <a:cs typeface="Calibri"/>
              </a:rPr>
              <a:t>insertion (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+1</a:t>
            </a:r>
            <a:r>
              <a:rPr sz="2200" b="1" spc="-5" dirty="0">
                <a:latin typeface="Calibri"/>
                <a:cs typeface="Calibri"/>
              </a:rPr>
              <a:t>) </a:t>
            </a:r>
            <a:endParaRPr lang="en-GB" sz="2200" b="1" spc="-5" dirty="0">
              <a:latin typeface="Calibri"/>
              <a:cs typeface="Calibri"/>
            </a:endParaRPr>
          </a:p>
          <a:p>
            <a:pPr marL="355600" marR="5080" indent="-342900">
              <a:lnSpc>
                <a:spcPct val="121200"/>
              </a:lnSpc>
              <a:spcBef>
                <a:spcPts val="100"/>
              </a:spcBef>
            </a:pPr>
            <a:r>
              <a:rPr lang="en-GB" sz="2200" b="1" spc="-5" dirty="0">
                <a:latin typeface="Calibri"/>
                <a:cs typeface="Calibri"/>
              </a:rPr>
              <a:t>	</a:t>
            </a:r>
            <a:r>
              <a:rPr sz="2200" b="1" spc="-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G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-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endParaRPr sz="2200" dirty="0">
              <a:latin typeface="Calibri"/>
              <a:cs typeface="Calibri"/>
            </a:endParaRPr>
          </a:p>
          <a:p>
            <a:pPr marL="671195">
              <a:lnSpc>
                <a:spcPts val="2570"/>
              </a:lnSpc>
              <a:tabLst>
                <a:tab pos="993140" algn="l"/>
                <a:tab pos="1378585" algn="l"/>
                <a:tab pos="1701164" algn="l"/>
              </a:tabLst>
            </a:pPr>
            <a:r>
              <a:rPr sz="2200" b="1" dirty="0">
                <a:latin typeface="Calibri"/>
                <a:cs typeface="Calibri"/>
              </a:rPr>
              <a:t>|	|	|	|</a:t>
            </a:r>
            <a:endParaRPr sz="2200" dirty="0">
              <a:latin typeface="Calibri"/>
              <a:cs typeface="Calibri"/>
            </a:endParaRPr>
          </a:p>
          <a:p>
            <a:pPr marL="418465">
              <a:lnSpc>
                <a:spcPct val="100000"/>
              </a:lnSpc>
              <a:spcBef>
                <a:spcPts val="60"/>
              </a:spcBef>
            </a:pPr>
            <a:r>
              <a:rPr sz="2200" b="1" dirty="0">
                <a:latin typeface="Calibri"/>
                <a:cs typeface="Calibri"/>
              </a:rPr>
              <a:t>.</a:t>
            </a:r>
            <a:r>
              <a:rPr sz="2200" b="1" spc="47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G</a:t>
            </a:r>
            <a:r>
              <a:rPr sz="2200" b="1" spc="47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3DE54AC5-A6CD-21EC-C7C5-1C9552740DC5}"/>
              </a:ext>
            </a:extLst>
          </p:cNvPr>
          <p:cNvSpPr txBox="1"/>
          <p:nvPr/>
        </p:nvSpPr>
        <p:spPr>
          <a:xfrm>
            <a:off x="1752766" y="3747227"/>
            <a:ext cx="3206750" cy="150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1200"/>
              </a:lnSpc>
              <a:spcBef>
                <a:spcPts val="100"/>
              </a:spcBef>
            </a:pPr>
            <a:r>
              <a:rPr lang="en-GB" sz="2200" b="1" dirty="0">
                <a:latin typeface="Calibri"/>
                <a:cs typeface="Calibri"/>
              </a:rPr>
              <a:t>3</a:t>
            </a:r>
            <a:r>
              <a:rPr lang="en-GB" sz="2200" b="1" spc="-25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matches</a:t>
            </a:r>
            <a:r>
              <a:rPr lang="en-GB" sz="2200" b="1" spc="-2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(2</a:t>
            </a:r>
            <a:r>
              <a:rPr lang="en-GB" sz="2200" b="1" spc="-2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end</a:t>
            </a:r>
            <a:r>
              <a:rPr lang="en-GB" sz="2200" b="1" spc="-20" dirty="0">
                <a:latin typeface="Calibri"/>
                <a:cs typeface="Calibri"/>
              </a:rPr>
              <a:t> </a:t>
            </a:r>
            <a:r>
              <a:rPr lang="en-GB" sz="2200" b="1" spc="-5" dirty="0">
                <a:latin typeface="Calibri"/>
                <a:cs typeface="Calibri"/>
              </a:rPr>
              <a:t>gaps)</a:t>
            </a:r>
            <a:r>
              <a:rPr lang="en-GB" sz="2200" b="1" spc="-20" dirty="0">
                <a:latin typeface="Calibri"/>
                <a:cs typeface="Calibri"/>
              </a:rPr>
              <a:t> </a:t>
            </a:r>
            <a:r>
              <a:rPr lang="en-GB" sz="2200" b="1" spc="-5" dirty="0">
                <a:latin typeface="Calibri"/>
                <a:cs typeface="Calibri"/>
              </a:rPr>
              <a:t>(</a:t>
            </a:r>
            <a:r>
              <a:rPr lang="en-GB" sz="2200" b="1" spc="-5" dirty="0">
                <a:solidFill>
                  <a:srgbClr val="FF0000"/>
                </a:solidFill>
                <a:latin typeface="Calibri"/>
                <a:cs typeface="Calibri"/>
              </a:rPr>
              <a:t>+1</a:t>
            </a:r>
            <a:r>
              <a:rPr lang="en-GB" sz="2200" b="1" spc="-5" dirty="0">
                <a:latin typeface="Calibri"/>
                <a:cs typeface="Calibri"/>
              </a:rPr>
              <a:t>) </a:t>
            </a:r>
            <a:r>
              <a:rPr lang="en-GB" sz="2200" b="1" spc="-484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A</a:t>
            </a:r>
            <a:r>
              <a:rPr lang="en-GB" sz="2200" b="1" spc="49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G</a:t>
            </a:r>
            <a:r>
              <a:rPr lang="en-GB" sz="2200" b="1" spc="49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T</a:t>
            </a:r>
            <a:r>
              <a:rPr lang="en-GB" sz="2200" b="1" spc="49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A</a:t>
            </a:r>
            <a:r>
              <a:rPr lang="en-GB" sz="2200" b="1" spc="49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C</a:t>
            </a:r>
            <a:r>
              <a:rPr lang="en-GB" sz="2200" b="1" spc="49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.</a:t>
            </a:r>
            <a:endParaRPr lang="en-GB" sz="2200" dirty="0">
              <a:latin typeface="Calibri"/>
              <a:cs typeface="Calibri"/>
            </a:endParaRPr>
          </a:p>
          <a:p>
            <a:pPr marL="734060">
              <a:lnSpc>
                <a:spcPts val="2620"/>
              </a:lnSpc>
              <a:spcBef>
                <a:spcPts val="30"/>
              </a:spcBef>
            </a:pPr>
            <a:r>
              <a:rPr lang="en-GB" sz="2200" b="1" dirty="0">
                <a:latin typeface="Calibri"/>
                <a:cs typeface="Calibri"/>
              </a:rPr>
              <a:t>|</a:t>
            </a:r>
            <a:r>
              <a:rPr lang="en-GB" sz="2200" b="1" spc="455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|</a:t>
            </a:r>
            <a:r>
              <a:rPr lang="en-GB" sz="2200" b="1" spc="455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|</a:t>
            </a:r>
            <a:endParaRPr lang="en-GB" sz="2200" dirty="0">
              <a:latin typeface="Calibri"/>
              <a:cs typeface="Calibri"/>
            </a:endParaRPr>
          </a:p>
          <a:p>
            <a:pPr marL="481330">
              <a:lnSpc>
                <a:spcPts val="2620"/>
              </a:lnSpc>
            </a:pPr>
            <a:r>
              <a:rPr lang="en-GB" sz="2200" b="1" dirty="0">
                <a:latin typeface="Calibri"/>
                <a:cs typeface="Calibri"/>
              </a:rPr>
              <a:t>.</a:t>
            </a:r>
            <a:r>
              <a:rPr lang="en-GB" sz="2200" b="1" spc="475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G</a:t>
            </a:r>
            <a:r>
              <a:rPr lang="en-GB" sz="2200" b="1" spc="48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T</a:t>
            </a:r>
            <a:r>
              <a:rPr lang="en-GB" sz="2200" b="1" spc="48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A</a:t>
            </a:r>
            <a:r>
              <a:rPr lang="en-GB" sz="2200" b="1" spc="475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A</a:t>
            </a:r>
            <a:r>
              <a:rPr lang="en-GB" sz="2200" b="1" spc="480" dirty="0">
                <a:latin typeface="Calibri"/>
                <a:cs typeface="Calibri"/>
              </a:rPr>
              <a:t> </a:t>
            </a:r>
            <a:r>
              <a:rPr lang="en-GB" sz="2200" b="1" dirty="0">
                <a:latin typeface="Calibri"/>
                <a:cs typeface="Calibri"/>
              </a:rPr>
              <a:t>C</a:t>
            </a:r>
            <a:endParaRPr lang="en-GB" sz="2200" dirty="0"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6542077D-2B98-3DC0-65C3-8415B1FFA9B0}"/>
              </a:ext>
            </a:extLst>
          </p:cNvPr>
          <p:cNvSpPr txBox="1"/>
          <p:nvPr/>
        </p:nvSpPr>
        <p:spPr>
          <a:xfrm>
            <a:off x="6282647" y="4004886"/>
            <a:ext cx="3103245" cy="149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74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4 </a:t>
            </a:r>
            <a:r>
              <a:rPr sz="2200" b="1" spc="-5" dirty="0">
                <a:latin typeface="Calibri"/>
                <a:cs typeface="Calibri"/>
              </a:rPr>
              <a:t>matches, </a:t>
            </a:r>
            <a:r>
              <a:rPr sz="2200" b="1" dirty="0">
                <a:latin typeface="Calibri"/>
                <a:cs typeface="Calibri"/>
              </a:rPr>
              <a:t>1 </a:t>
            </a:r>
            <a:r>
              <a:rPr sz="2200" b="1" spc="-5" dirty="0">
                <a:latin typeface="Calibri"/>
                <a:cs typeface="Calibri"/>
              </a:rPr>
              <a:t>insertion (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+1</a:t>
            </a:r>
            <a:r>
              <a:rPr sz="2200" b="1" spc="-5" dirty="0">
                <a:latin typeface="Calibri"/>
                <a:cs typeface="Calibri"/>
              </a:rPr>
              <a:t>) </a:t>
            </a:r>
            <a:r>
              <a:rPr sz="2200" b="1" spc="-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G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-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endParaRPr sz="2200" dirty="0">
              <a:latin typeface="Calibri"/>
              <a:cs typeface="Calibri"/>
            </a:endParaRPr>
          </a:p>
          <a:p>
            <a:pPr marL="671195">
              <a:lnSpc>
                <a:spcPct val="100000"/>
              </a:lnSpc>
              <a:spcBef>
                <a:spcPts val="30"/>
              </a:spcBef>
              <a:tabLst>
                <a:tab pos="1764030" algn="l"/>
              </a:tabLst>
            </a:pPr>
            <a:r>
              <a:rPr sz="2200" b="1" dirty="0">
                <a:latin typeface="Calibri"/>
                <a:cs typeface="Calibri"/>
              </a:rPr>
              <a:t>|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|</a:t>
            </a:r>
            <a:r>
              <a:rPr sz="2200" b="1" spc="49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|	|</a:t>
            </a:r>
            <a:endParaRPr sz="2200" dirty="0">
              <a:latin typeface="Calibri"/>
              <a:cs typeface="Calibri"/>
            </a:endParaRPr>
          </a:p>
          <a:p>
            <a:pPr marL="418465">
              <a:lnSpc>
                <a:spcPct val="100000"/>
              </a:lnSpc>
              <a:spcBef>
                <a:spcPts val="60"/>
              </a:spcBef>
            </a:pPr>
            <a:r>
              <a:rPr sz="2200" b="1" dirty="0">
                <a:latin typeface="Calibri"/>
                <a:cs typeface="Calibri"/>
              </a:rPr>
              <a:t>.</a:t>
            </a:r>
            <a:r>
              <a:rPr sz="2200" b="1" spc="4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G</a:t>
            </a:r>
            <a:r>
              <a:rPr sz="2200" b="1" spc="48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48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7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48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66459-F493-50D9-7BFC-DAA95DE7D07D}"/>
              </a:ext>
            </a:extLst>
          </p:cNvPr>
          <p:cNvSpPr txBox="1"/>
          <p:nvPr/>
        </p:nvSpPr>
        <p:spPr>
          <a:xfrm>
            <a:off x="655983" y="5530128"/>
            <a:ext cx="10575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effectLst/>
                <a:latin typeface="Poppins" pitchFamily="2" charset="77"/>
                <a:cs typeface="Poppins" pitchFamily="2" charset="77"/>
              </a:rPr>
              <a:t>Scoring system rewards correct matches while penalizing both mismatches and gaps.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F6DF536C-B84F-172D-3A33-2830F3FF3946}"/>
              </a:ext>
            </a:extLst>
          </p:cNvPr>
          <p:cNvSpPr txBox="1"/>
          <p:nvPr/>
        </p:nvSpPr>
        <p:spPr>
          <a:xfrm>
            <a:off x="1248317" y="232380"/>
            <a:ext cx="1006866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  <a:tabLst>
                <a:tab pos="833119" algn="l"/>
                <a:tab pos="1155700" algn="l"/>
                <a:tab pos="1487805" algn="l"/>
                <a:tab pos="1776095" algn="l"/>
                <a:tab pos="2098675" algn="l"/>
                <a:tab pos="2466975" algn="l"/>
                <a:tab pos="2975610" algn="l"/>
                <a:tab pos="3307715" algn="l"/>
                <a:tab pos="3596640" algn="l"/>
                <a:tab pos="3918585" algn="l"/>
                <a:tab pos="4241165" algn="l"/>
              </a:tabLst>
            </a:pPr>
            <a:r>
              <a:rPr sz="2400" b="1" dirty="0">
                <a:latin typeface="Poppins" pitchFamily="2" charset="77"/>
                <a:cs typeface="Poppins" pitchFamily="2" charset="77"/>
              </a:rPr>
              <a:t>Data:	A	G	T	A	C	Vs	G	T	A	A	C</a:t>
            </a:r>
            <a:endParaRPr lang="en-GB" sz="2400" b="1" dirty="0">
              <a:latin typeface="Poppins" pitchFamily="2" charset="77"/>
              <a:cs typeface="Poppins" pitchFamily="2" charset="77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  <a:tabLst>
                <a:tab pos="833119" algn="l"/>
                <a:tab pos="1155700" algn="l"/>
                <a:tab pos="1487805" algn="l"/>
                <a:tab pos="1776095" algn="l"/>
                <a:tab pos="2098675" algn="l"/>
                <a:tab pos="2466975" algn="l"/>
                <a:tab pos="2975610" algn="l"/>
                <a:tab pos="3307715" algn="l"/>
                <a:tab pos="3596640" algn="l"/>
                <a:tab pos="3918585" algn="l"/>
                <a:tab pos="4241165" algn="l"/>
              </a:tabLst>
            </a:pPr>
            <a:endParaRPr sz="2400" dirty="0">
              <a:latin typeface="Poppins" pitchFamily="2" charset="77"/>
              <a:cs typeface="Poppins" pitchFamily="2" charset="77"/>
            </a:endParaRPr>
          </a:p>
          <a:p>
            <a:pPr marL="12700">
              <a:lnSpc>
                <a:spcPts val="2840"/>
              </a:lnSpc>
            </a:pPr>
            <a:r>
              <a:rPr sz="24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Score</a:t>
            </a:r>
            <a:r>
              <a:rPr sz="2400" b="1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rules:</a:t>
            </a:r>
            <a:r>
              <a:rPr sz="24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+1 </a:t>
            </a:r>
            <a:r>
              <a:rPr sz="24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for </a:t>
            </a:r>
            <a:r>
              <a:rPr sz="2400" b="1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match,</a:t>
            </a:r>
            <a:r>
              <a:rPr sz="24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-2 for </a:t>
            </a:r>
            <a:r>
              <a:rPr sz="2400" b="1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mismatch,</a:t>
            </a:r>
            <a:r>
              <a:rPr sz="24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 -3 for </a:t>
            </a:r>
            <a:r>
              <a:rPr sz="2400" b="1" spc="-5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gap</a:t>
            </a:r>
            <a:endParaRPr sz="24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283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4F7C-FF45-B34A-8373-12F0C76A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48A26D-4D36-0045-AEF8-676CEDF9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1" y="1455321"/>
            <a:ext cx="7441548" cy="47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7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4F7C-FF45-B34A-8373-12F0C76A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48A26D-4D36-0045-AEF8-676CEDF9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1" y="1455321"/>
            <a:ext cx="7441548" cy="478181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9DA19D1-2ADE-3441-947A-6013FF9B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11" y="1455321"/>
            <a:ext cx="7479094" cy="47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5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multiple sequence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A6AF-ABD2-164F-2967-C34BD688F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92763" y="2498593"/>
            <a:ext cx="6369021" cy="4516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Alignment with a reference genome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2725B51-F902-F041-30D8-E11DFB64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2" y="2229115"/>
            <a:ext cx="3797300" cy="9906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FDD69DB-D2EF-B5E8-CD2A-299D6D32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82" y="4283580"/>
            <a:ext cx="3797300" cy="9398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66FD04-7B30-734B-D652-28A952741069}"/>
              </a:ext>
            </a:extLst>
          </p:cNvPr>
          <p:cNvSpPr txBox="1">
            <a:spLocks/>
          </p:cNvSpPr>
          <p:nvPr/>
        </p:nvSpPr>
        <p:spPr>
          <a:xfrm>
            <a:off x="5292763" y="4510885"/>
            <a:ext cx="6369021" cy="45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b="1" dirty="0"/>
              <a:t>Alignment without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800421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multiple sequence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A6AF-ABD2-164F-2967-C34BD688F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92763" y="2498593"/>
            <a:ext cx="6369021" cy="4516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Alignment with a reference genome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2725B51-F902-F041-30D8-E11DFB64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2" y="2229115"/>
            <a:ext cx="3797300" cy="9906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FDD69DB-D2EF-B5E8-CD2A-299D6D32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82" y="4283580"/>
            <a:ext cx="3797300" cy="93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EC436-474F-CCCD-A5E7-1D0D5A2D8805}"/>
              </a:ext>
            </a:extLst>
          </p:cNvPr>
          <p:cNvSpPr txBox="1"/>
          <p:nvPr/>
        </p:nvSpPr>
        <p:spPr>
          <a:xfrm>
            <a:off x="5292763" y="3084229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Faster and less computationally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Ensures consistent coordinates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66FD04-7B30-734B-D652-28A952741069}"/>
              </a:ext>
            </a:extLst>
          </p:cNvPr>
          <p:cNvSpPr txBox="1">
            <a:spLocks/>
          </p:cNvSpPr>
          <p:nvPr/>
        </p:nvSpPr>
        <p:spPr>
          <a:xfrm>
            <a:off x="5292763" y="4510885"/>
            <a:ext cx="6369021" cy="45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b="1" dirty="0">
                <a:solidFill>
                  <a:schemeClr val="bg2"/>
                </a:solidFill>
              </a:rPr>
              <a:t>Alignment without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98739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with a reference genome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90C9822-2A08-7149-D001-EC201CC00426}"/>
              </a:ext>
            </a:extLst>
          </p:cNvPr>
          <p:cNvSpPr txBox="1">
            <a:spLocks/>
          </p:cNvSpPr>
          <p:nvPr/>
        </p:nvSpPr>
        <p:spPr>
          <a:xfrm>
            <a:off x="952500" y="6077707"/>
            <a:ext cx="10287000" cy="38608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Aligning to a reference genome gives us a baseline to call variants against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02DE91-839F-43F3-6006-1F8BE4B8B5A4}"/>
              </a:ext>
            </a:extLst>
          </p:cNvPr>
          <p:cNvCxnSpPr/>
          <p:nvPr/>
        </p:nvCxnSpPr>
        <p:spPr>
          <a:xfrm>
            <a:off x="1803418" y="1669921"/>
            <a:ext cx="715617" cy="0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1A24EF-E2D8-70B0-3AED-F7FD30EF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13" y="1401571"/>
            <a:ext cx="7645429" cy="45270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CBBA26-27FB-2385-B003-E6E2300E488B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2166878"/>
            <a:ext cx="1817742" cy="1577223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D7351B-BA92-ECE0-921A-87ADF02A79E4}"/>
              </a:ext>
            </a:extLst>
          </p:cNvPr>
          <p:cNvSpPr txBox="1"/>
          <p:nvPr/>
        </p:nvSpPr>
        <p:spPr>
          <a:xfrm>
            <a:off x="475962" y="1450974"/>
            <a:ext cx="1357273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Reference</a:t>
            </a:r>
          </a:p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genome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F45F02-4D03-077E-5A2D-9F1CB9881BD9}"/>
              </a:ext>
            </a:extLst>
          </p:cNvPr>
          <p:cNvSpPr txBox="1"/>
          <p:nvPr/>
        </p:nvSpPr>
        <p:spPr>
          <a:xfrm>
            <a:off x="10395214" y="3082381"/>
            <a:ext cx="154168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Single nucleotide variants, compared to reference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C21749-28E1-4DEA-0A19-10809A872ECC}"/>
              </a:ext>
            </a:extLst>
          </p:cNvPr>
          <p:cNvCxnSpPr>
            <a:cxnSpLocks/>
          </p:cNvCxnSpPr>
          <p:nvPr/>
        </p:nvCxnSpPr>
        <p:spPr>
          <a:xfrm flipH="1">
            <a:off x="9036424" y="792798"/>
            <a:ext cx="1226371" cy="570298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04C2A6-6473-92BB-0F93-99818657B3C5}"/>
              </a:ext>
            </a:extLst>
          </p:cNvPr>
          <p:cNvSpPr txBox="1"/>
          <p:nvPr/>
        </p:nvSpPr>
        <p:spPr>
          <a:xfrm>
            <a:off x="10262795" y="338824"/>
            <a:ext cx="167410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Position along reference genome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91C409-3BB1-99A3-709C-1A4AF5D88C9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2455114"/>
            <a:ext cx="1817742" cy="1288987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6B28DD-82A5-0071-5FE4-2901ABE0ECE1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3051462"/>
            <a:ext cx="1817742" cy="692639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F40663-DF52-0120-AA2B-F0320F780CD5}"/>
              </a:ext>
            </a:extLst>
          </p:cNvPr>
          <p:cNvSpPr txBox="1"/>
          <p:nvPr/>
        </p:nvSpPr>
        <p:spPr>
          <a:xfrm>
            <a:off x="624015" y="3031299"/>
            <a:ext cx="1704026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Your assembled FASTA files, aligned to the reference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3A33C21B-09DC-B5A7-9C5E-2AE4FA07C905}"/>
              </a:ext>
            </a:extLst>
          </p:cNvPr>
          <p:cNvSpPr/>
          <p:nvPr/>
        </p:nvSpPr>
        <p:spPr>
          <a:xfrm>
            <a:off x="2328041" y="1836325"/>
            <a:ext cx="116985" cy="4065105"/>
          </a:xfrm>
          <a:prstGeom prst="leftBrace">
            <a:avLst/>
          </a:prstGeom>
          <a:ln w="38100">
            <a:solidFill>
              <a:srgbClr val="F06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634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ABF88-2113-E9EF-EA3A-4E348F78F737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3538478"/>
            <a:ext cx="1817742" cy="205623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602DDF-1CF8-B8FC-72B7-8953BBF6204B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577472" y="3744101"/>
            <a:ext cx="1817742" cy="937377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001388-08AA-0618-8F78-327C4D745C8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577472" y="3744101"/>
            <a:ext cx="1817742" cy="1066586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0537C7-684D-9F54-DA25-EB321F42D48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577472" y="3744101"/>
            <a:ext cx="1817742" cy="1931290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90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 appropriate reference genome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90C9822-2A08-7149-D001-EC201CC00426}"/>
              </a:ext>
            </a:extLst>
          </p:cNvPr>
          <p:cNvSpPr txBox="1">
            <a:spLocks/>
          </p:cNvSpPr>
          <p:nvPr/>
        </p:nvSpPr>
        <p:spPr>
          <a:xfrm>
            <a:off x="952499" y="1806921"/>
            <a:ext cx="10655001" cy="456160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Ways to choose a reference genome: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1800" dirty="0"/>
              <a:t>If possible, use the same reference genome as others working on the same outbreak</a:t>
            </a:r>
          </a:p>
          <a:p>
            <a:pPr lvl="1">
              <a:spcBef>
                <a:spcPts val="850"/>
              </a:spcBef>
            </a:pPr>
            <a:r>
              <a:rPr lang="en-US" dirty="0"/>
              <a:t>e.g., Wuhan-Hu-1 for SARS-CoV-2 </a:t>
            </a:r>
          </a:p>
          <a:p>
            <a:pPr lvl="1">
              <a:spcBef>
                <a:spcPts val="850"/>
              </a:spcBef>
            </a:pPr>
            <a:r>
              <a:rPr lang="en-US" dirty="0"/>
              <a:t>e.g., Makona-Kissidougou-C15 for Ebola virus</a:t>
            </a:r>
          </a:p>
          <a:p>
            <a:r>
              <a:rPr lang="en-US" sz="1800" dirty="0"/>
              <a:t>Use the earliest sequence from the outbreak, if available</a:t>
            </a:r>
          </a:p>
          <a:p>
            <a:r>
              <a:rPr lang="en-US" sz="1800" dirty="0"/>
              <a:t>Use a sequence from a prior outbreak in the same location</a:t>
            </a:r>
          </a:p>
          <a:p>
            <a:r>
              <a:rPr lang="en-US" sz="1800" dirty="0"/>
              <a:t>Search NCBI </a:t>
            </a:r>
            <a:r>
              <a:rPr lang="en-US" sz="1800" dirty="0" err="1"/>
              <a:t>RefSeq</a:t>
            </a:r>
            <a:r>
              <a:rPr lang="en-US" sz="1800" dirty="0"/>
              <a:t> (https://</a:t>
            </a:r>
            <a:r>
              <a:rPr lang="en-US" sz="1800" dirty="0" err="1"/>
              <a:t>www.ncbi.nlm.nih.gov</a:t>
            </a:r>
            <a:r>
              <a:rPr lang="en-US" sz="1800" dirty="0"/>
              <a:t>/</a:t>
            </a:r>
            <a:r>
              <a:rPr lang="en-US" sz="1800" dirty="0" err="1"/>
              <a:t>refseq</a:t>
            </a:r>
            <a:r>
              <a:rPr lang="en-US" sz="1800" dirty="0"/>
              <a:t>/) for an established reference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The reference genome should always have a date </a:t>
            </a:r>
            <a:r>
              <a:rPr lang="en-US" sz="1800" b="1" i="1" dirty="0"/>
              <a:t>before</a:t>
            </a:r>
            <a:r>
              <a:rPr lang="en-US" sz="1800" i="1" dirty="0"/>
              <a:t> the earliest of your samples</a:t>
            </a:r>
          </a:p>
        </p:txBody>
      </p:sp>
    </p:spTree>
    <p:extLst>
      <p:ext uri="{BB962C8B-B14F-4D97-AF65-F5344CB8AC3E}">
        <p14:creationId xmlns:p14="http://schemas.microsoft.com/office/powerpoint/2010/main" val="192076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62F695-942A-3386-B4E9-D57A47A2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7" y="182880"/>
            <a:ext cx="8921271" cy="61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79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62F695-942A-3386-B4E9-D57A47A2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7" y="182880"/>
            <a:ext cx="8921271" cy="6155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9A476-72C5-FA9C-AFD5-BDDCD03E69E0}"/>
              </a:ext>
            </a:extLst>
          </p:cNvPr>
          <p:cNvSpPr txBox="1"/>
          <p:nvPr/>
        </p:nvSpPr>
        <p:spPr>
          <a:xfrm>
            <a:off x="6847242" y="1958334"/>
            <a:ext cx="470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  <a:hlinkClick r:id="rId3"/>
              </a:rPr>
              <a:t>https://mafft.cbrc.jp/alignment/server/</a:t>
            </a:r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817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62F695-942A-3386-B4E9-D57A47A2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7" y="182880"/>
            <a:ext cx="8921271" cy="6155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9A476-72C5-FA9C-AFD5-BDDCD03E69E0}"/>
              </a:ext>
            </a:extLst>
          </p:cNvPr>
          <p:cNvSpPr txBox="1"/>
          <p:nvPr/>
        </p:nvSpPr>
        <p:spPr>
          <a:xfrm>
            <a:off x="6847242" y="1958334"/>
            <a:ext cx="470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  <a:hlinkClick r:id="rId3"/>
              </a:rPr>
              <a:t>https://mafft.cbrc.jp/alignment/server/</a:t>
            </a:r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12019D-54EB-E199-8164-3FB3193A573B}"/>
              </a:ext>
            </a:extLst>
          </p:cNvPr>
          <p:cNvSpPr/>
          <p:nvPr/>
        </p:nvSpPr>
        <p:spPr>
          <a:xfrm>
            <a:off x="3646842" y="1129553"/>
            <a:ext cx="1796527" cy="311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23CAB-0492-58F4-E26F-A9D9F590205E}"/>
              </a:ext>
            </a:extLst>
          </p:cNvPr>
          <p:cNvSpPr/>
          <p:nvPr/>
        </p:nvSpPr>
        <p:spPr>
          <a:xfrm>
            <a:off x="430307" y="1871831"/>
            <a:ext cx="720762" cy="2043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00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5302FB-EF8E-40FB-CE37-25C28D0B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4" y="227221"/>
            <a:ext cx="8226423" cy="6178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6278B7-68C4-D1D2-2F76-CD6104CEE923}"/>
              </a:ext>
            </a:extLst>
          </p:cNvPr>
          <p:cNvSpPr/>
          <p:nvPr/>
        </p:nvSpPr>
        <p:spPr>
          <a:xfrm>
            <a:off x="1710467" y="2710927"/>
            <a:ext cx="720762" cy="2043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0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EA2EE5-FAD6-AFE9-3589-3AF6469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9" y="107577"/>
            <a:ext cx="7095032" cy="6278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6278B7-68C4-D1D2-2F76-CD6104CEE923}"/>
              </a:ext>
            </a:extLst>
          </p:cNvPr>
          <p:cNvSpPr/>
          <p:nvPr/>
        </p:nvSpPr>
        <p:spPr>
          <a:xfrm>
            <a:off x="1236503" y="4625787"/>
            <a:ext cx="620778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4B2F9-4681-5D75-1F48-B5FB8F55427A}"/>
              </a:ext>
            </a:extLst>
          </p:cNvPr>
          <p:cNvSpPr/>
          <p:nvPr/>
        </p:nvSpPr>
        <p:spPr>
          <a:xfrm>
            <a:off x="1236503" y="6110342"/>
            <a:ext cx="620778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6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26;p70">
            <a:extLst>
              <a:ext uri="{FF2B5EF4-FFF2-40B4-BE49-F238E27FC236}">
                <a16:creationId xmlns:a16="http://schemas.microsoft.com/office/drawing/2014/main" id="{7587550F-EC3E-044B-854C-CE3876445080}"/>
              </a:ext>
            </a:extLst>
          </p:cNvPr>
          <p:cNvSpPr/>
          <p:nvPr/>
        </p:nvSpPr>
        <p:spPr>
          <a:xfrm>
            <a:off x="4555937" y="4381351"/>
            <a:ext cx="379455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Build a background dataset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rgbClr val="545454"/>
                </a:solidFill>
                <a:latin typeface="Poppins"/>
                <a:cs typeface="Poppins"/>
                <a:sym typeface="Poppins"/>
              </a:rPr>
              <a:t>Multiple sequence alignment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rgbClr val="545454"/>
                </a:solidFill>
                <a:latin typeface="Poppins"/>
                <a:cs typeface="Poppins"/>
                <a:sym typeface="Poppins"/>
              </a:rPr>
              <a:t>Run phylogenetic analysis</a:t>
            </a:r>
            <a:endParaRPr kern="0" dirty="0">
              <a:solidFill>
                <a:srgbClr val="54545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8AA67-7690-4A4D-ACC1-DB1EC4E5FAC6}"/>
              </a:ext>
            </a:extLst>
          </p:cNvPr>
          <p:cNvSpPr txBox="1"/>
          <p:nvPr/>
        </p:nvSpPr>
        <p:spPr>
          <a:xfrm>
            <a:off x="4296446" y="4472033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70F7-11CB-FB4B-8605-5B056A717DD8}"/>
              </a:ext>
            </a:extLst>
          </p:cNvPr>
          <p:cNvSpPr txBox="1"/>
          <p:nvPr/>
        </p:nvSpPr>
        <p:spPr>
          <a:xfrm>
            <a:off x="4296446" y="4867449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9E2AC-107D-5E45-8A10-609CCBD927D1}"/>
              </a:ext>
            </a:extLst>
          </p:cNvPr>
          <p:cNvSpPr txBox="1"/>
          <p:nvPr/>
        </p:nvSpPr>
        <p:spPr>
          <a:xfrm>
            <a:off x="4296446" y="5299935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9375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EA2EE5-FAD6-AFE9-3589-3AF6469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9" y="107577"/>
            <a:ext cx="7095032" cy="627856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682340-36A9-2E21-130D-5355B7F4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97" y="1268180"/>
            <a:ext cx="9145270" cy="45580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1A1CA2-2833-6CC2-022C-47A5F5723271}"/>
              </a:ext>
            </a:extLst>
          </p:cNvPr>
          <p:cNvSpPr/>
          <p:nvPr/>
        </p:nvSpPr>
        <p:spPr>
          <a:xfrm>
            <a:off x="2538805" y="4647303"/>
            <a:ext cx="9274362" cy="10327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4F5ECD-D290-A2AE-CC4D-837B0B7E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3" y="142753"/>
            <a:ext cx="7189700" cy="6359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1A1CA2-2833-6CC2-022C-47A5F5723271}"/>
              </a:ext>
            </a:extLst>
          </p:cNvPr>
          <p:cNvSpPr/>
          <p:nvPr/>
        </p:nvSpPr>
        <p:spPr>
          <a:xfrm>
            <a:off x="1301676" y="1549102"/>
            <a:ext cx="6174889" cy="5163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75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33ADFD-48D7-EDC5-88D8-E8C208B7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" y="2005811"/>
            <a:ext cx="8242599" cy="25230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F6F942-D328-572A-C7B7-C39F23951355}"/>
              </a:ext>
            </a:extLst>
          </p:cNvPr>
          <p:cNvSpPr/>
          <p:nvPr/>
        </p:nvSpPr>
        <p:spPr>
          <a:xfrm>
            <a:off x="3700631" y="1516828"/>
            <a:ext cx="1065007" cy="127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C86E6-0368-63E9-D34D-E0DD6F8A3B78}"/>
              </a:ext>
            </a:extLst>
          </p:cNvPr>
          <p:cNvSpPr/>
          <p:nvPr/>
        </p:nvSpPr>
        <p:spPr>
          <a:xfrm>
            <a:off x="10187493" y="1249157"/>
            <a:ext cx="1290917" cy="27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48122-8180-1D62-4918-ED345BFA34D9}"/>
              </a:ext>
            </a:extLst>
          </p:cNvPr>
          <p:cNvSpPr/>
          <p:nvPr/>
        </p:nvSpPr>
        <p:spPr>
          <a:xfrm>
            <a:off x="421342" y="3365089"/>
            <a:ext cx="4193689" cy="15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89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33ADFD-48D7-EDC5-88D8-E8C208B7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" y="2005811"/>
            <a:ext cx="8242599" cy="2523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A8EDCC-1682-388B-9133-75406ED1287F}"/>
              </a:ext>
            </a:extLst>
          </p:cNvPr>
          <p:cNvSpPr/>
          <p:nvPr/>
        </p:nvSpPr>
        <p:spPr>
          <a:xfrm>
            <a:off x="421342" y="3365089"/>
            <a:ext cx="4193689" cy="15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DB0904-E5C0-04C6-14CA-35873B4B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90" y="268941"/>
            <a:ext cx="8625642" cy="5996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F6F942-D328-572A-C7B7-C39F23951355}"/>
              </a:ext>
            </a:extLst>
          </p:cNvPr>
          <p:cNvSpPr/>
          <p:nvPr/>
        </p:nvSpPr>
        <p:spPr>
          <a:xfrm>
            <a:off x="3700631" y="1516828"/>
            <a:ext cx="1065007" cy="127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C86E6-0368-63E9-D34D-E0DD6F8A3B78}"/>
              </a:ext>
            </a:extLst>
          </p:cNvPr>
          <p:cNvSpPr/>
          <p:nvPr/>
        </p:nvSpPr>
        <p:spPr>
          <a:xfrm>
            <a:off x="10187493" y="1249157"/>
            <a:ext cx="1290917" cy="27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2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221723-CEB8-5094-9051-BB289435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6" y="172348"/>
            <a:ext cx="8395069" cy="6266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863194-7EB4-A109-DCA0-23BBCA170B33}"/>
              </a:ext>
            </a:extLst>
          </p:cNvPr>
          <p:cNvSpPr/>
          <p:nvPr/>
        </p:nvSpPr>
        <p:spPr>
          <a:xfrm>
            <a:off x="978946" y="172122"/>
            <a:ext cx="64545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2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221723-CEB8-5094-9051-BB289435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6" y="172348"/>
            <a:ext cx="8395069" cy="6266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863194-7EB4-A109-DCA0-23BBCA170B33}"/>
              </a:ext>
            </a:extLst>
          </p:cNvPr>
          <p:cNvSpPr/>
          <p:nvPr/>
        </p:nvSpPr>
        <p:spPr>
          <a:xfrm>
            <a:off x="978946" y="172122"/>
            <a:ext cx="64545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9E8ADE-F186-127D-F901-E8012370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671" y="419548"/>
            <a:ext cx="5986407" cy="31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3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C7C2-7683-48A3-A36B-476BC33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Google Shape;326;p70">
            <a:extLst>
              <a:ext uri="{FF2B5EF4-FFF2-40B4-BE49-F238E27FC236}">
                <a16:creationId xmlns:a16="http://schemas.microsoft.com/office/drawing/2014/main" id="{64C75E3E-3421-724D-A709-F70636BE7423}"/>
              </a:ext>
            </a:extLst>
          </p:cNvPr>
          <p:cNvSpPr/>
          <p:nvPr/>
        </p:nvSpPr>
        <p:spPr>
          <a:xfrm>
            <a:off x="4044875" y="2551857"/>
            <a:ext cx="7078531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Types of multiple sequence alignments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Multiple sequence alignment with MAFFT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545454"/>
                </a:solidFill>
                <a:latin typeface="Poppins"/>
                <a:cs typeface="Poppins"/>
                <a:sym typeface="Poppins"/>
              </a:rPr>
              <a:t>Inspecting and editing alignments</a:t>
            </a:r>
            <a:endParaRPr sz="2400" b="1" kern="0" dirty="0">
              <a:solidFill>
                <a:srgbClr val="545454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53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79430"/>
            <a:ext cx="9585064" cy="5856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5DBF3-E6EB-BD90-D2DE-130293DFEBE4}"/>
              </a:ext>
            </a:extLst>
          </p:cNvPr>
          <p:cNvSpPr txBox="1"/>
          <p:nvPr/>
        </p:nvSpPr>
        <p:spPr>
          <a:xfrm>
            <a:off x="7374366" y="6207605"/>
            <a:ext cx="470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  <a:hlinkClick r:id="rId3"/>
              </a:rPr>
              <a:t>https://ormbunkar.se/aliview/</a:t>
            </a:r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44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1" y="136400"/>
            <a:ext cx="10341617" cy="631911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D0A7177-52DC-5713-DF85-44FE96BB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93" y="402488"/>
            <a:ext cx="9925908" cy="60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7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1" y="136400"/>
            <a:ext cx="10341617" cy="631911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D0A7177-52DC-5713-DF85-44FE96BB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93" y="402488"/>
            <a:ext cx="9925908" cy="6053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A1D96-A4C1-8B77-AE8D-CB6D7F800EB4}"/>
              </a:ext>
            </a:extLst>
          </p:cNvPr>
          <p:cNvSpPr/>
          <p:nvPr/>
        </p:nvSpPr>
        <p:spPr>
          <a:xfrm>
            <a:off x="736058" y="3396726"/>
            <a:ext cx="1130174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2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26;p70">
            <a:extLst>
              <a:ext uri="{FF2B5EF4-FFF2-40B4-BE49-F238E27FC236}">
                <a16:creationId xmlns:a16="http://schemas.microsoft.com/office/drawing/2014/main" id="{7587550F-EC3E-044B-854C-CE3876445080}"/>
              </a:ext>
            </a:extLst>
          </p:cNvPr>
          <p:cNvSpPr/>
          <p:nvPr/>
        </p:nvSpPr>
        <p:spPr>
          <a:xfrm>
            <a:off x="4555937" y="4381351"/>
            <a:ext cx="379455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Build a background dataset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  <a:sym typeface="Poppins"/>
              </a:rPr>
              <a:t>Multiple sequence alignment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cs typeface="Poppins"/>
                <a:sym typeface="Poppins"/>
              </a:rPr>
              <a:t>Run phylogenetic analysis</a:t>
            </a:r>
            <a:endParaRPr kern="0" dirty="0">
              <a:solidFill>
                <a:schemeClr val="bg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8AA67-7690-4A4D-ACC1-DB1EC4E5FAC6}"/>
              </a:ext>
            </a:extLst>
          </p:cNvPr>
          <p:cNvSpPr txBox="1"/>
          <p:nvPr/>
        </p:nvSpPr>
        <p:spPr>
          <a:xfrm>
            <a:off x="4296446" y="4472033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70F7-11CB-FB4B-8605-5B056A717DD8}"/>
              </a:ext>
            </a:extLst>
          </p:cNvPr>
          <p:cNvSpPr txBox="1"/>
          <p:nvPr/>
        </p:nvSpPr>
        <p:spPr>
          <a:xfrm>
            <a:off x="4296446" y="4867449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9E2AC-107D-5E45-8A10-609CCBD927D1}"/>
              </a:ext>
            </a:extLst>
          </p:cNvPr>
          <p:cNvSpPr txBox="1"/>
          <p:nvPr/>
        </p:nvSpPr>
        <p:spPr>
          <a:xfrm>
            <a:off x="4296446" y="5299935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65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1" y="136400"/>
            <a:ext cx="10341617" cy="6319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36601F-49C5-FC6D-41E3-0190D6FFFB99}"/>
              </a:ext>
            </a:extLst>
          </p:cNvPr>
          <p:cNvSpPr/>
          <p:nvPr/>
        </p:nvSpPr>
        <p:spPr>
          <a:xfrm>
            <a:off x="2291379" y="75306"/>
            <a:ext cx="2635623" cy="64555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2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D8D7A2-C224-4DBB-A1F7-7FD63F02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" y="98771"/>
            <a:ext cx="10496032" cy="64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61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D8D7A2-C224-4DBB-A1F7-7FD63F02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" y="98771"/>
            <a:ext cx="10496032" cy="6404949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D8B48AB-34F8-9964-5ED0-066E23EF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" y="98770"/>
            <a:ext cx="10496032" cy="63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D8D7A2-C224-4DBB-A1F7-7FD63F02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" y="98771"/>
            <a:ext cx="10496032" cy="6404949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D8B48AB-34F8-9964-5ED0-066E23EF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" y="98770"/>
            <a:ext cx="10496032" cy="6381309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3CC898-736B-88E6-E673-65128033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65" y="959030"/>
            <a:ext cx="8068388" cy="49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6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C483BA3-82C4-1C39-8BE5-36396023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77" y="86060"/>
            <a:ext cx="10431646" cy="63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9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7E69C08-0756-4666-87AC-00BFC970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31" y="21516"/>
            <a:ext cx="10581869" cy="64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6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C5661BA-6160-1935-25FE-27E65B9A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7" y="92974"/>
            <a:ext cx="10578798" cy="64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8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C5661BA-6160-1935-25FE-27E65B9A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7" y="92974"/>
            <a:ext cx="10578798" cy="6446894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C7082E-7D33-06D1-5E93-7E19DFE8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66" y="1490232"/>
            <a:ext cx="6011657" cy="2294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13362-D29C-4AE2-4B41-160C5C2A94F7}"/>
              </a:ext>
            </a:extLst>
          </p:cNvPr>
          <p:cNvSpPr txBox="1"/>
          <p:nvPr/>
        </p:nvSpPr>
        <p:spPr>
          <a:xfrm>
            <a:off x="567507" y="4010826"/>
            <a:ext cx="1131517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Use trimmed file for phylogenetics, but untrimmed alignment for variant analysis</a:t>
            </a:r>
          </a:p>
          <a:p>
            <a:pPr algn="ctr"/>
            <a:endParaRPr lang="en-US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0C5B9-D7B4-BB33-7B90-FA982D8A5C4F}"/>
              </a:ext>
            </a:extLst>
          </p:cNvPr>
          <p:cNvSpPr/>
          <p:nvPr/>
        </p:nvSpPr>
        <p:spPr>
          <a:xfrm>
            <a:off x="677505" y="2011680"/>
            <a:ext cx="11301749" cy="252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73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26;p70">
            <a:extLst>
              <a:ext uri="{FF2B5EF4-FFF2-40B4-BE49-F238E27FC236}">
                <a16:creationId xmlns:a16="http://schemas.microsoft.com/office/drawing/2014/main" id="{7587550F-EC3E-044B-854C-CE3876445080}"/>
              </a:ext>
            </a:extLst>
          </p:cNvPr>
          <p:cNvSpPr/>
          <p:nvPr/>
        </p:nvSpPr>
        <p:spPr>
          <a:xfrm>
            <a:off x="4555937" y="4381351"/>
            <a:ext cx="379455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Build a background dataset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  <a:sym typeface="Poppins"/>
              </a:rPr>
              <a:t>Multiple sequence alignment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cs typeface="Poppins"/>
                <a:sym typeface="Poppins"/>
              </a:rPr>
              <a:t>Run phylogenetic analysis</a:t>
            </a:r>
            <a:endParaRPr kern="0" dirty="0">
              <a:solidFill>
                <a:schemeClr val="bg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8AA67-7690-4A4D-ACC1-DB1EC4E5FAC6}"/>
              </a:ext>
            </a:extLst>
          </p:cNvPr>
          <p:cNvSpPr txBox="1"/>
          <p:nvPr/>
        </p:nvSpPr>
        <p:spPr>
          <a:xfrm>
            <a:off x="4296446" y="4472033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70F7-11CB-FB4B-8605-5B056A717DD8}"/>
              </a:ext>
            </a:extLst>
          </p:cNvPr>
          <p:cNvSpPr txBox="1"/>
          <p:nvPr/>
        </p:nvSpPr>
        <p:spPr>
          <a:xfrm>
            <a:off x="4296446" y="4867449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9E2AC-107D-5E45-8A10-609CCBD927D1}"/>
              </a:ext>
            </a:extLst>
          </p:cNvPr>
          <p:cNvSpPr txBox="1"/>
          <p:nvPr/>
        </p:nvSpPr>
        <p:spPr>
          <a:xfrm>
            <a:off x="4296446" y="5299935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900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C7C2-7683-48A3-A36B-476BC33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Google Shape;326;p70">
            <a:extLst>
              <a:ext uri="{FF2B5EF4-FFF2-40B4-BE49-F238E27FC236}">
                <a16:creationId xmlns:a16="http://schemas.microsoft.com/office/drawing/2014/main" id="{64C75E3E-3421-724D-A709-F70636BE7423}"/>
              </a:ext>
            </a:extLst>
          </p:cNvPr>
          <p:cNvSpPr/>
          <p:nvPr/>
        </p:nvSpPr>
        <p:spPr>
          <a:xfrm>
            <a:off x="4044875" y="2196855"/>
            <a:ext cx="707853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Multiple sequence alignment is required prior to phylogenetic analysis</a:t>
            </a:r>
          </a:p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Alignment with a reference genome is faster and often preferred over reference-free alignment</a:t>
            </a:r>
          </a:p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MAFFT is a common tool for multiple sequence alignment of viral genomes</a:t>
            </a:r>
          </a:p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Always inspect your alignment to ensure quality</a:t>
            </a:r>
            <a:endParaRPr sz="2000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81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3782A4-FBD5-5618-04D2-CF904C0A35EF}"/>
              </a:ext>
            </a:extLst>
          </p:cNvPr>
          <p:cNvSpPr txBox="1"/>
          <p:nvPr/>
        </p:nvSpPr>
        <p:spPr>
          <a:xfrm>
            <a:off x="169333" y="474345"/>
            <a:ext cx="120226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What is Sequence Alignment?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Sequence alignment is the procedure of arranging two or more sequences (DNA, RNA, or </a:t>
            </a:r>
            <a:r>
              <a:rPr lang="en-GB" dirty="0" err="1">
                <a:effectLst/>
                <a:latin typeface="Poppins" pitchFamily="2" charset="77"/>
                <a:cs typeface="Poppins" pitchFamily="2" charset="77"/>
              </a:rPr>
              <a:t>A.a.</a:t>
            </a: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 (proteins)) to identify regions of similar or different character patterns.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Sequence similarity could be a result of functional, structural, or evolutionary relationships between the sequences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One goal of sequence alignment is to enable inference of homology (origin from common ancestor) through observed shared sequence similarity.</a:t>
            </a:r>
            <a:endParaRPr lang="en-GB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15F82-7643-B05A-BF4E-55D448EBF654}"/>
              </a:ext>
            </a:extLst>
          </p:cNvPr>
          <p:cNvSpPr txBox="1"/>
          <p:nvPr/>
        </p:nvSpPr>
        <p:spPr>
          <a:xfrm>
            <a:off x="1523998" y="3875314"/>
            <a:ext cx="52904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cat</a:t>
            </a:r>
          </a:p>
          <a:p>
            <a:r>
              <a:rPr lang="en-US" sz="2800" dirty="0"/>
              <a:t>This is rat</a:t>
            </a:r>
          </a:p>
          <a:p>
            <a:endParaRPr lang="en-US" sz="2800" dirty="0"/>
          </a:p>
          <a:p>
            <a:r>
              <a:rPr lang="en-US" sz="2800" dirty="0"/>
              <a:t>This is c[r]at</a:t>
            </a:r>
          </a:p>
          <a:p>
            <a:r>
              <a:rPr lang="en-US" sz="2800" dirty="0"/>
              <a:t>This is goat</a:t>
            </a:r>
          </a:p>
          <a:p>
            <a:r>
              <a:rPr lang="en-US" sz="2800" dirty="0"/>
              <a:t>  This is c[r]at (goat)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47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820A64F3-3EF4-033E-3F0D-591A65557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599" y="421251"/>
            <a:ext cx="6429405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>
                <a:solidFill>
                  <a:schemeClr val="tx1"/>
                </a:solidFill>
              </a:rPr>
              <a:t>Aligning</a:t>
            </a:r>
            <a:r>
              <a:rPr spc="-220" dirty="0">
                <a:solidFill>
                  <a:schemeClr val="tx1"/>
                </a:solidFill>
              </a:rPr>
              <a:t> </a:t>
            </a:r>
            <a:r>
              <a:rPr spc="30" dirty="0">
                <a:solidFill>
                  <a:schemeClr val="tx1"/>
                </a:solidFill>
              </a:rPr>
              <a:t>sequences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37A76457-92DB-1891-87AF-DDA8412EF460}"/>
              </a:ext>
            </a:extLst>
          </p:cNvPr>
          <p:cNvSpPr txBox="1"/>
          <p:nvPr/>
        </p:nvSpPr>
        <p:spPr>
          <a:xfrm>
            <a:off x="736599" y="1615947"/>
            <a:ext cx="5359401" cy="2792624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15"/>
              </a:spcBef>
            </a:pPr>
            <a:r>
              <a:rPr lang="en-GB" spc="15" dirty="0">
                <a:latin typeface="Poppins" pitchFamily="2" charset="77"/>
                <a:cs typeface="Poppins" pitchFamily="2" charset="77"/>
              </a:rPr>
              <a:t>An</a:t>
            </a:r>
            <a:r>
              <a:rPr lang="en-GB" spc="-15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pc="-75" dirty="0">
                <a:latin typeface="Poppins" pitchFamily="2" charset="77"/>
                <a:cs typeface="Poppins" pitchFamily="2" charset="77"/>
              </a:rPr>
              <a:t>alignment</a:t>
            </a:r>
            <a:r>
              <a:rPr lang="en-GB" spc="-145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pc="-20" dirty="0">
                <a:latin typeface="Poppins" pitchFamily="2" charset="77"/>
                <a:cs typeface="Poppins" pitchFamily="2" charset="77"/>
              </a:rPr>
              <a:t>is</a:t>
            </a:r>
            <a:r>
              <a:rPr lang="en-GB" spc="-15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pc="-25" dirty="0">
                <a:latin typeface="Poppins" pitchFamily="2" charset="77"/>
                <a:cs typeface="Poppins" pitchFamily="2" charset="77"/>
              </a:rPr>
              <a:t>a</a:t>
            </a:r>
            <a:r>
              <a:rPr lang="en-GB" dirty="0">
                <a:latin typeface="Poppins" pitchFamily="2" charset="77"/>
                <a:cs typeface="Poppins" pitchFamily="2" charset="77"/>
              </a:rPr>
              <a:t> </a:t>
            </a:r>
            <a:r>
              <a:rPr spc="-25" dirty="0">
                <a:latin typeface="Poppins" pitchFamily="2" charset="77"/>
                <a:cs typeface="Poppins" pitchFamily="2" charset="77"/>
              </a:rPr>
              <a:t>hypothesis </a:t>
            </a:r>
            <a:r>
              <a:rPr spc="-85" dirty="0">
                <a:latin typeface="Poppins" pitchFamily="2" charset="77"/>
                <a:cs typeface="Poppins" pitchFamily="2" charset="77"/>
              </a:rPr>
              <a:t>of </a:t>
            </a:r>
            <a:r>
              <a:rPr spc="-45" dirty="0">
                <a:latin typeface="Poppins" pitchFamily="2" charset="77"/>
                <a:cs typeface="Poppins" pitchFamily="2" charset="77"/>
              </a:rPr>
              <a:t>positional </a:t>
            </a:r>
            <a:r>
              <a:rPr spc="-40" dirty="0">
                <a:latin typeface="Poppins" pitchFamily="2" charset="77"/>
                <a:cs typeface="Poppins" pitchFamily="2" charset="77"/>
              </a:rPr>
              <a:t> </a:t>
            </a:r>
            <a:r>
              <a:rPr spc="-30" dirty="0">
                <a:latin typeface="Poppins" pitchFamily="2" charset="77"/>
                <a:cs typeface="Poppins" pitchFamily="2" charset="77"/>
              </a:rPr>
              <a:t>homology </a:t>
            </a:r>
            <a:r>
              <a:rPr spc="-35" dirty="0">
                <a:latin typeface="Poppins" pitchFamily="2" charset="77"/>
                <a:cs typeface="Poppins" pitchFamily="2" charset="77"/>
              </a:rPr>
              <a:t>between </a:t>
            </a:r>
            <a:r>
              <a:rPr spc="-30" dirty="0">
                <a:latin typeface="Poppins" pitchFamily="2" charset="77"/>
                <a:cs typeface="Poppins" pitchFamily="2" charset="77"/>
              </a:rPr>
              <a:t> </a:t>
            </a:r>
            <a:r>
              <a:rPr spc="-35" dirty="0">
                <a:latin typeface="Poppins" pitchFamily="2" charset="77"/>
                <a:cs typeface="Poppins" pitchFamily="2" charset="77"/>
              </a:rPr>
              <a:t>nucleotide</a:t>
            </a:r>
            <a:r>
              <a:rPr spc="-140" dirty="0">
                <a:latin typeface="Poppins" pitchFamily="2" charset="77"/>
                <a:cs typeface="Poppins" pitchFamily="2" charset="77"/>
              </a:rPr>
              <a:t> </a:t>
            </a:r>
            <a:r>
              <a:rPr spc="-60" dirty="0">
                <a:latin typeface="Poppins" pitchFamily="2" charset="77"/>
                <a:cs typeface="Poppins" pitchFamily="2" charset="77"/>
              </a:rPr>
              <a:t>or</a:t>
            </a:r>
            <a:r>
              <a:rPr spc="-140" dirty="0">
                <a:latin typeface="Poppins" pitchFamily="2" charset="77"/>
                <a:cs typeface="Poppins" pitchFamily="2" charset="77"/>
              </a:rPr>
              <a:t> </a:t>
            </a:r>
            <a:r>
              <a:rPr spc="-50" dirty="0">
                <a:latin typeface="Poppins" pitchFamily="2" charset="77"/>
                <a:cs typeface="Poppins" pitchFamily="2" charset="77"/>
              </a:rPr>
              <a:t>amino</a:t>
            </a:r>
            <a:r>
              <a:rPr spc="-140" dirty="0">
                <a:latin typeface="Poppins" pitchFamily="2" charset="77"/>
                <a:cs typeface="Poppins" pitchFamily="2" charset="77"/>
              </a:rPr>
              <a:t> </a:t>
            </a:r>
            <a:r>
              <a:rPr spc="25" dirty="0">
                <a:latin typeface="Poppins" pitchFamily="2" charset="77"/>
                <a:cs typeface="Poppins" pitchFamily="2" charset="77"/>
              </a:rPr>
              <a:t>acid </a:t>
            </a:r>
            <a:r>
              <a:rPr spc="-1115" dirty="0">
                <a:latin typeface="Poppins" pitchFamily="2" charset="77"/>
                <a:cs typeface="Poppins" pitchFamily="2" charset="77"/>
              </a:rPr>
              <a:t> </a:t>
            </a:r>
            <a:r>
              <a:rPr spc="55" dirty="0">
                <a:latin typeface="Poppins" pitchFamily="2" charset="77"/>
                <a:cs typeface="Poppins" pitchFamily="2" charset="77"/>
              </a:rPr>
              <a:t>bases</a:t>
            </a:r>
            <a:r>
              <a:rPr lang="en-GB" spc="55" dirty="0">
                <a:latin typeface="Poppins" pitchFamily="2" charset="77"/>
                <a:cs typeface="Poppins" pitchFamily="2" charset="77"/>
              </a:rPr>
              <a:t>.</a:t>
            </a:r>
          </a:p>
          <a:p>
            <a:endParaRPr lang="en-GB" spc="55" dirty="0">
              <a:latin typeface="Poppins" pitchFamily="2" charset="77"/>
              <a:cs typeface="Poppins" pitchFamily="2" charset="77"/>
            </a:endParaRPr>
          </a:p>
          <a:p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Changes that occur during sequence divergence from common ancestor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﻿Deletions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﻿Insertions</a:t>
            </a:r>
          </a:p>
          <a:p>
            <a:pPr marL="12700" marR="5080">
              <a:lnSpc>
                <a:spcPct val="101899"/>
              </a:lnSpc>
              <a:spcBef>
                <a:spcPts val="15"/>
              </a:spcBef>
            </a:pPr>
            <a:endParaRPr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F6E8B4A4-5FF3-6299-6425-DB9CEE4760F2}"/>
              </a:ext>
            </a:extLst>
          </p:cNvPr>
          <p:cNvSpPr txBox="1"/>
          <p:nvPr/>
        </p:nvSpPr>
        <p:spPr>
          <a:xfrm>
            <a:off x="7130787" y="1031263"/>
            <a:ext cx="3187965" cy="4876976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 marR="5080" algn="just">
              <a:lnSpc>
                <a:spcPct val="79600"/>
              </a:lnSpc>
              <a:spcBef>
                <a:spcPts val="870"/>
              </a:spcBef>
            </a:pPr>
            <a:r>
              <a:rPr sz="3000" b="1" spc="35" dirty="0">
                <a:latin typeface="Courier New"/>
                <a:cs typeface="Courier New"/>
              </a:rPr>
              <a:t>TCAGGTAGTT  TCAGGTAGTT  TCAGCTGGTT  TCAGCTAGTT  TTAGCTAGTT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2865"/>
              </a:lnSpc>
            </a:pPr>
            <a:r>
              <a:rPr sz="3000" b="1" spc="35" dirty="0">
                <a:latin typeface="Courier New"/>
                <a:cs typeface="Courier New"/>
              </a:rPr>
              <a:t>**********</a:t>
            </a:r>
            <a:endParaRPr sz="3000" dirty="0">
              <a:latin typeface="Courier New"/>
              <a:cs typeface="Courier New"/>
            </a:endParaRPr>
          </a:p>
          <a:p>
            <a:pPr marL="12700" marR="5080">
              <a:lnSpc>
                <a:spcPct val="79600"/>
              </a:lnSpc>
              <a:spcBef>
                <a:spcPts val="2530"/>
              </a:spcBef>
            </a:pPr>
            <a:r>
              <a:rPr sz="3000" b="1" spc="35" dirty="0">
                <a:latin typeface="Courier New"/>
                <a:cs typeface="Courier New"/>
              </a:rPr>
              <a:t>CCGGGG---A  CCGGTG--GT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2500"/>
              </a:lnSpc>
            </a:pPr>
            <a:r>
              <a:rPr sz="3000" b="1" spc="35" dirty="0">
                <a:latin typeface="Courier New"/>
                <a:cs typeface="Courier New"/>
              </a:rPr>
              <a:t>-CTAGG---A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2865"/>
              </a:lnSpc>
            </a:pPr>
            <a:r>
              <a:rPr sz="3000" b="1" spc="35" dirty="0">
                <a:latin typeface="Courier New"/>
                <a:cs typeface="Courier New"/>
              </a:rPr>
              <a:t>-CTAGGGAAC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2865"/>
              </a:lnSpc>
            </a:pPr>
            <a:r>
              <a:rPr sz="3000" b="1" spc="35" dirty="0">
                <a:latin typeface="Courier New"/>
                <a:cs typeface="Courier New"/>
              </a:rPr>
              <a:t>-CTCTG---A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3235"/>
              </a:lnSpc>
            </a:pPr>
            <a:r>
              <a:rPr sz="3000" b="1" spc="35" dirty="0">
                <a:latin typeface="Courier New"/>
                <a:cs typeface="Courier New"/>
              </a:rPr>
              <a:t>??????????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D337736-1DEC-5F2E-1D4D-F3749AF64B78}"/>
              </a:ext>
            </a:extLst>
          </p:cNvPr>
          <p:cNvSpPr txBox="1"/>
          <p:nvPr/>
        </p:nvSpPr>
        <p:spPr>
          <a:xfrm>
            <a:off x="5760893" y="433814"/>
            <a:ext cx="97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8E0041"/>
                </a:solidFill>
                <a:latin typeface="Arial MT"/>
                <a:cs typeface="Arial MT"/>
              </a:rPr>
              <a:t>easy</a:t>
            </a:r>
            <a:endParaRPr sz="3600" dirty="0">
              <a:latin typeface="Arial MT"/>
              <a:cs typeface="Arial MT"/>
            </a:endParaRPr>
          </a:p>
        </p:txBody>
      </p:sp>
      <p:grpSp>
        <p:nvGrpSpPr>
          <p:cNvPr id="24" name="object 10">
            <a:extLst>
              <a:ext uri="{FF2B5EF4-FFF2-40B4-BE49-F238E27FC236}">
                <a16:creationId xmlns:a16="http://schemas.microsoft.com/office/drawing/2014/main" id="{B33E6C0F-A44D-6A95-42FF-1CE8785369F5}"/>
              </a:ext>
            </a:extLst>
          </p:cNvPr>
          <p:cNvGrpSpPr/>
          <p:nvPr/>
        </p:nvGrpSpPr>
        <p:grpSpPr>
          <a:xfrm>
            <a:off x="6716494" y="488827"/>
            <a:ext cx="1290955" cy="676910"/>
            <a:chOff x="6007765" y="2313675"/>
            <a:chExt cx="1290955" cy="676910"/>
          </a:xfrm>
        </p:grpSpPr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638C3DA3-5D39-F64C-61FA-35C166EDB25C}"/>
                </a:ext>
              </a:extLst>
            </p:cNvPr>
            <p:cNvSpPr/>
            <p:nvPr/>
          </p:nvSpPr>
          <p:spPr>
            <a:xfrm>
              <a:off x="6039515" y="2345425"/>
              <a:ext cx="1126490" cy="459105"/>
            </a:xfrm>
            <a:custGeom>
              <a:avLst/>
              <a:gdLst/>
              <a:ahLst/>
              <a:cxnLst/>
              <a:rect l="l" t="t" r="r" b="b"/>
              <a:pathLst>
                <a:path w="1126490" h="459105">
                  <a:moveTo>
                    <a:pt x="1126430" y="458654"/>
                  </a:moveTo>
                  <a:lnTo>
                    <a:pt x="1091164" y="403535"/>
                  </a:lnTo>
                  <a:lnTo>
                    <a:pt x="1061148" y="347881"/>
                  </a:lnTo>
                  <a:lnTo>
                    <a:pt x="1047536" y="320887"/>
                  </a:lnTo>
                  <a:lnTo>
                    <a:pt x="1033857" y="294530"/>
                  </a:lnTo>
                  <a:lnTo>
                    <a:pt x="1003301" y="243977"/>
                  </a:lnTo>
                  <a:lnTo>
                    <a:pt x="963489" y="196713"/>
                  </a:lnTo>
                  <a:lnTo>
                    <a:pt x="908432" y="153230"/>
                  </a:lnTo>
                  <a:lnTo>
                    <a:pt x="873314" y="133061"/>
                  </a:lnTo>
                  <a:lnTo>
                    <a:pt x="832138" y="114022"/>
                  </a:lnTo>
                  <a:lnTo>
                    <a:pt x="784156" y="96174"/>
                  </a:lnTo>
                  <a:lnTo>
                    <a:pt x="728618" y="79580"/>
                  </a:lnTo>
                  <a:lnTo>
                    <a:pt x="664776" y="64301"/>
                  </a:lnTo>
                  <a:lnTo>
                    <a:pt x="591881" y="50398"/>
                  </a:lnTo>
                  <a:lnTo>
                    <a:pt x="509184" y="37933"/>
                  </a:lnTo>
                  <a:lnTo>
                    <a:pt x="207249" y="4641"/>
                  </a:lnTo>
                  <a:lnTo>
                    <a:pt x="56925" y="0"/>
                  </a:lnTo>
                  <a:lnTo>
                    <a:pt x="5435" y="8550"/>
                  </a:lnTo>
                  <a:lnTo>
                    <a:pt x="0" y="14835"/>
                  </a:lnTo>
                </a:path>
              </a:pathLst>
            </a:custGeom>
            <a:ln w="63500">
              <a:solidFill>
                <a:srgbClr val="8E00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71B2788E-638A-257D-8815-39B882320528}"/>
                </a:ext>
              </a:extLst>
            </p:cNvPr>
            <p:cNvSpPr/>
            <p:nvPr/>
          </p:nvSpPr>
          <p:spPr>
            <a:xfrm>
              <a:off x="7040128" y="2706655"/>
              <a:ext cx="226695" cy="252095"/>
            </a:xfrm>
            <a:custGeom>
              <a:avLst/>
              <a:gdLst/>
              <a:ahLst/>
              <a:cxnLst/>
              <a:rect l="l" t="t" r="r" b="b"/>
              <a:pathLst>
                <a:path w="226695" h="252094">
                  <a:moveTo>
                    <a:pt x="216905" y="0"/>
                  </a:moveTo>
                  <a:lnTo>
                    <a:pt x="226523" y="251596"/>
                  </a:lnTo>
                  <a:lnTo>
                    <a:pt x="0" y="141684"/>
                  </a:lnTo>
                </a:path>
                <a:path w="226695" h="252094">
                  <a:moveTo>
                    <a:pt x="108452" y="70842"/>
                  </a:moveTo>
                  <a:lnTo>
                    <a:pt x="226523" y="251596"/>
                  </a:lnTo>
                </a:path>
              </a:pathLst>
            </a:custGeom>
            <a:ln w="63499">
              <a:solidFill>
                <a:srgbClr val="8E00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3">
            <a:extLst>
              <a:ext uri="{FF2B5EF4-FFF2-40B4-BE49-F238E27FC236}">
                <a16:creationId xmlns:a16="http://schemas.microsoft.com/office/drawing/2014/main" id="{9DB8275B-CF3A-FACC-ECF4-7C6E903301E0}"/>
              </a:ext>
            </a:extLst>
          </p:cNvPr>
          <p:cNvSpPr txBox="1"/>
          <p:nvPr/>
        </p:nvSpPr>
        <p:spPr>
          <a:xfrm>
            <a:off x="6249258" y="6000146"/>
            <a:ext cx="1126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8E0041"/>
                </a:solidFill>
                <a:latin typeface="Arial MT"/>
                <a:cs typeface="Arial MT"/>
              </a:rPr>
              <a:t>nasty</a:t>
            </a:r>
            <a:endParaRPr sz="3600" dirty="0">
              <a:latin typeface="Arial MT"/>
              <a:cs typeface="Arial MT"/>
            </a:endParaRPr>
          </a:p>
        </p:txBody>
      </p:sp>
      <p:grpSp>
        <p:nvGrpSpPr>
          <p:cNvPr id="28" name="object 14">
            <a:extLst>
              <a:ext uri="{FF2B5EF4-FFF2-40B4-BE49-F238E27FC236}">
                <a16:creationId xmlns:a16="http://schemas.microsoft.com/office/drawing/2014/main" id="{42DD1A32-BB36-4270-3C2A-0D3270141CD5}"/>
              </a:ext>
            </a:extLst>
          </p:cNvPr>
          <p:cNvGrpSpPr/>
          <p:nvPr/>
        </p:nvGrpSpPr>
        <p:grpSpPr>
          <a:xfrm>
            <a:off x="7311489" y="5858209"/>
            <a:ext cx="1126489" cy="681795"/>
            <a:chOff x="6170259" y="7468039"/>
            <a:chExt cx="1123315" cy="1003300"/>
          </a:xfrm>
        </p:grpSpPr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EA8DA1AA-3EA3-8B96-0644-B6EF09ED8C5F}"/>
                </a:ext>
              </a:extLst>
            </p:cNvPr>
            <p:cNvSpPr/>
            <p:nvPr/>
          </p:nvSpPr>
          <p:spPr>
            <a:xfrm>
              <a:off x="6202009" y="7676907"/>
              <a:ext cx="944244" cy="762635"/>
            </a:xfrm>
            <a:custGeom>
              <a:avLst/>
              <a:gdLst/>
              <a:ahLst/>
              <a:cxnLst/>
              <a:rect l="l" t="t" r="r" b="b"/>
              <a:pathLst>
                <a:path w="944245" h="762634">
                  <a:moveTo>
                    <a:pt x="943904" y="0"/>
                  </a:moveTo>
                  <a:lnTo>
                    <a:pt x="926591" y="63103"/>
                  </a:lnTo>
                  <a:lnTo>
                    <a:pt x="914448" y="125159"/>
                  </a:lnTo>
                  <a:lnTo>
                    <a:pt x="909463" y="154976"/>
                  </a:lnTo>
                  <a:lnTo>
                    <a:pt x="904225" y="184205"/>
                  </a:lnTo>
                  <a:lnTo>
                    <a:pt x="890053" y="241551"/>
                  </a:lnTo>
                  <a:lnTo>
                    <a:pt x="866067" y="298502"/>
                  </a:lnTo>
                  <a:lnTo>
                    <a:pt x="826399" y="356369"/>
                  </a:lnTo>
                  <a:lnTo>
                    <a:pt x="798852" y="386054"/>
                  </a:lnTo>
                  <a:lnTo>
                    <a:pt x="765184" y="416458"/>
                  </a:lnTo>
                  <a:lnTo>
                    <a:pt x="724663" y="447744"/>
                  </a:lnTo>
                  <a:lnTo>
                    <a:pt x="676554" y="480077"/>
                  </a:lnTo>
                  <a:lnTo>
                    <a:pt x="620126" y="513620"/>
                  </a:lnTo>
                  <a:lnTo>
                    <a:pt x="554644" y="548535"/>
                  </a:lnTo>
                  <a:lnTo>
                    <a:pt x="479375" y="584987"/>
                  </a:lnTo>
                  <a:lnTo>
                    <a:pt x="200933" y="706408"/>
                  </a:lnTo>
                  <a:lnTo>
                    <a:pt x="58763" y="755465"/>
                  </a:lnTo>
                  <a:lnTo>
                    <a:pt x="7055" y="762585"/>
                  </a:lnTo>
                  <a:lnTo>
                    <a:pt x="0" y="758197"/>
                  </a:lnTo>
                </a:path>
              </a:pathLst>
            </a:custGeom>
            <a:ln w="63499">
              <a:solidFill>
                <a:srgbClr val="8E00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83F5FF79-F111-D9F5-4A8A-3D6021DE94AB}"/>
                </a:ext>
              </a:extLst>
            </p:cNvPr>
            <p:cNvSpPr/>
            <p:nvPr/>
          </p:nvSpPr>
          <p:spPr>
            <a:xfrm>
              <a:off x="7012630" y="7499789"/>
              <a:ext cx="249554" cy="243204"/>
            </a:xfrm>
            <a:custGeom>
              <a:avLst/>
              <a:gdLst/>
              <a:ahLst/>
              <a:cxnLst/>
              <a:rect l="l" t="t" r="r" b="b"/>
              <a:pathLst>
                <a:path w="249554" h="243204">
                  <a:moveTo>
                    <a:pt x="249187" y="243110"/>
                  </a:moveTo>
                  <a:lnTo>
                    <a:pt x="183684" y="0"/>
                  </a:lnTo>
                  <a:lnTo>
                    <a:pt x="0" y="172201"/>
                  </a:lnTo>
                </a:path>
                <a:path w="249554" h="243204">
                  <a:moveTo>
                    <a:pt x="124593" y="207656"/>
                  </a:moveTo>
                  <a:lnTo>
                    <a:pt x="183684" y="0"/>
                  </a:lnTo>
                </a:path>
              </a:pathLst>
            </a:custGeom>
            <a:ln w="63499">
              <a:solidFill>
                <a:srgbClr val="8E00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E1628806-166C-B2CA-5908-2B2C991D4521}"/>
              </a:ext>
            </a:extLst>
          </p:cNvPr>
          <p:cNvSpPr txBox="1"/>
          <p:nvPr/>
        </p:nvSpPr>
        <p:spPr>
          <a:xfrm>
            <a:off x="9594876" y="1062783"/>
            <a:ext cx="1895475" cy="481393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 marR="5080" algn="just">
              <a:lnSpc>
                <a:spcPct val="79600"/>
              </a:lnSpc>
              <a:spcBef>
                <a:spcPts val="870"/>
              </a:spcBef>
            </a:pPr>
            <a:r>
              <a:rPr sz="3000" b="1" spc="35" dirty="0">
                <a:latin typeface="Courier New"/>
                <a:cs typeface="Courier New"/>
              </a:rPr>
              <a:t>GCGGCCCA  GCGGCCCA  GCGTTCCA  GCGTCCCA  GCGGCGCA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2865"/>
              </a:lnSpc>
            </a:pPr>
            <a:r>
              <a:rPr sz="3000" b="1" spc="35" dirty="0">
                <a:latin typeface="Courier New"/>
                <a:cs typeface="Courier New"/>
              </a:rPr>
              <a:t>********</a:t>
            </a:r>
            <a:endParaRPr sz="3000" dirty="0">
              <a:latin typeface="Courier New"/>
              <a:cs typeface="Courier New"/>
            </a:endParaRPr>
          </a:p>
          <a:p>
            <a:pPr marL="12700" marR="5080" algn="just">
              <a:lnSpc>
                <a:spcPct val="79600"/>
              </a:lnSpc>
              <a:spcBef>
                <a:spcPts val="2530"/>
              </a:spcBef>
            </a:pPr>
            <a:r>
              <a:rPr sz="3000" b="1" spc="35" dirty="0">
                <a:latin typeface="Courier New"/>
                <a:cs typeface="Courier New"/>
              </a:rPr>
              <a:t>TTGACATG  TTGACATG  TTGACATG  TTGACATG  TTGACATC</a:t>
            </a:r>
            <a:endParaRPr sz="3000" dirty="0">
              <a:latin typeface="Courier New"/>
              <a:cs typeface="Courier New"/>
            </a:endParaRPr>
          </a:p>
          <a:p>
            <a:pPr marL="12700">
              <a:lnSpc>
                <a:spcPts val="2865"/>
              </a:lnSpc>
            </a:pPr>
            <a:r>
              <a:rPr sz="3000" b="1" spc="35" dirty="0">
                <a:latin typeface="Courier New"/>
                <a:cs typeface="Courier New"/>
              </a:rPr>
              <a:t>********</a:t>
            </a:r>
            <a:endParaRPr sz="3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453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55C30CDD-DAEE-4D2C-4A84-9180EAB85803}"/>
              </a:ext>
            </a:extLst>
          </p:cNvPr>
          <p:cNvSpPr txBox="1"/>
          <p:nvPr/>
        </p:nvSpPr>
        <p:spPr>
          <a:xfrm>
            <a:off x="429288" y="2321902"/>
            <a:ext cx="5252065" cy="1254189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560"/>
              </a:spcBef>
              <a:buAutoNum type="romanLcParenBoth"/>
              <a:tabLst>
                <a:tab pos="396875" algn="l"/>
              </a:tabLst>
            </a:pPr>
            <a:r>
              <a:rPr sz="2800" spc="-45" dirty="0">
                <a:latin typeface="Poppins" pitchFamily="2" charset="77"/>
                <a:cs typeface="Poppins" pitchFamily="2" charset="77"/>
              </a:rPr>
              <a:t>point</a:t>
            </a:r>
            <a:r>
              <a:rPr sz="2800" spc="-135" dirty="0">
                <a:latin typeface="Poppins" pitchFamily="2" charset="77"/>
                <a:cs typeface="Poppins" pitchFamily="2" charset="77"/>
              </a:rPr>
              <a:t> </a:t>
            </a:r>
            <a:r>
              <a:rPr sz="2800" spc="-35" dirty="0">
                <a:latin typeface="Poppins" pitchFamily="2" charset="77"/>
                <a:cs typeface="Poppins" pitchFamily="2" charset="77"/>
              </a:rPr>
              <a:t>substitutions</a:t>
            </a:r>
            <a:endParaRPr sz="2800" dirty="0">
              <a:latin typeface="Poppins" pitchFamily="2" charset="77"/>
              <a:cs typeface="Poppins" pitchFamily="2" charset="77"/>
            </a:endParaRPr>
          </a:p>
          <a:p>
            <a:pPr marL="471805" indent="-459740">
              <a:lnSpc>
                <a:spcPct val="100000"/>
              </a:lnSpc>
              <a:spcBef>
                <a:spcPts val="1460"/>
              </a:spcBef>
              <a:buAutoNum type="romanLcParenBoth"/>
              <a:tabLst>
                <a:tab pos="472440" algn="l"/>
              </a:tabLst>
            </a:pPr>
            <a:r>
              <a:rPr sz="2800" spc="-45" dirty="0">
                <a:latin typeface="Poppins" pitchFamily="2" charset="77"/>
                <a:cs typeface="Poppins" pitchFamily="2" charset="77"/>
              </a:rPr>
              <a:t>insertions/deletions</a:t>
            </a:r>
            <a:endParaRPr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4FE65E9-ABE6-487A-DD45-468D5B22FA38}"/>
              </a:ext>
            </a:extLst>
          </p:cNvPr>
          <p:cNvSpPr txBox="1"/>
          <p:nvPr/>
        </p:nvSpPr>
        <p:spPr>
          <a:xfrm>
            <a:off x="412135" y="4082661"/>
            <a:ext cx="10003790" cy="217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70"/>
              </a:lnSpc>
              <a:spcBef>
                <a:spcPts val="100"/>
              </a:spcBef>
            </a:pPr>
            <a:r>
              <a:rPr spc="-45" dirty="0">
                <a:latin typeface="Poppins" pitchFamily="2" charset="77"/>
                <a:cs typeface="Poppins" pitchFamily="2" charset="77"/>
              </a:rPr>
              <a:t>an</a:t>
            </a:r>
            <a:r>
              <a:rPr spc="-120" dirty="0">
                <a:latin typeface="Poppins" pitchFamily="2" charset="77"/>
                <a:cs typeface="Poppins" pitchFamily="2" charset="77"/>
              </a:rPr>
              <a:t> </a:t>
            </a:r>
            <a:r>
              <a:rPr spc="-60" dirty="0">
                <a:latin typeface="Poppins" pitchFamily="2" charset="77"/>
                <a:cs typeface="Poppins" pitchFamily="2" charset="77"/>
              </a:rPr>
              <a:t>example:</a:t>
            </a:r>
            <a:r>
              <a:rPr spc="-120" dirty="0">
                <a:latin typeface="Poppins" pitchFamily="2" charset="77"/>
                <a:cs typeface="Poppins" pitchFamily="2" charset="77"/>
              </a:rPr>
              <a:t> </a:t>
            </a:r>
            <a:r>
              <a:rPr spc="-10" dirty="0">
                <a:latin typeface="Poppins" pitchFamily="2" charset="77"/>
                <a:cs typeface="Poppins" pitchFamily="2" charset="77"/>
              </a:rPr>
              <a:t>how</a:t>
            </a:r>
            <a:r>
              <a:rPr spc="-120" dirty="0">
                <a:latin typeface="Poppins" pitchFamily="2" charset="77"/>
                <a:cs typeface="Poppins" pitchFamily="2" charset="77"/>
              </a:rPr>
              <a:t> </a:t>
            </a:r>
            <a:r>
              <a:rPr spc="-10" dirty="0">
                <a:latin typeface="Poppins" pitchFamily="2" charset="77"/>
                <a:cs typeface="Poppins" pitchFamily="2" charset="77"/>
              </a:rPr>
              <a:t>should</a:t>
            </a:r>
            <a:r>
              <a:rPr spc="-114" dirty="0">
                <a:latin typeface="Poppins" pitchFamily="2" charset="77"/>
                <a:cs typeface="Poppins" pitchFamily="2" charset="77"/>
              </a:rPr>
              <a:t> </a:t>
            </a:r>
            <a:r>
              <a:rPr spc="-25" dirty="0">
                <a:latin typeface="Poppins" pitchFamily="2" charset="77"/>
                <a:cs typeface="Poppins" pitchFamily="2" charset="77"/>
              </a:rPr>
              <a:t>these</a:t>
            </a:r>
            <a:r>
              <a:rPr spc="-120" dirty="0">
                <a:latin typeface="Poppins" pitchFamily="2" charset="77"/>
                <a:cs typeface="Poppins" pitchFamily="2" charset="77"/>
              </a:rPr>
              <a:t> </a:t>
            </a:r>
            <a:r>
              <a:rPr spc="30" dirty="0">
                <a:latin typeface="Poppins" pitchFamily="2" charset="77"/>
                <a:cs typeface="Poppins" pitchFamily="2" charset="77"/>
              </a:rPr>
              <a:t>sequences</a:t>
            </a:r>
            <a:r>
              <a:rPr spc="-120" dirty="0">
                <a:latin typeface="Poppins" pitchFamily="2" charset="77"/>
                <a:cs typeface="Poppins" pitchFamily="2" charset="77"/>
              </a:rPr>
              <a:t> </a:t>
            </a:r>
            <a:r>
              <a:rPr spc="20" dirty="0">
                <a:latin typeface="Poppins" pitchFamily="2" charset="77"/>
                <a:cs typeface="Poppins" pitchFamily="2" charset="77"/>
              </a:rPr>
              <a:t>be</a:t>
            </a:r>
            <a:r>
              <a:rPr spc="-114" dirty="0">
                <a:latin typeface="Poppins" pitchFamily="2" charset="77"/>
                <a:cs typeface="Poppins" pitchFamily="2" charset="77"/>
              </a:rPr>
              <a:t> </a:t>
            </a:r>
            <a:r>
              <a:rPr spc="-15" dirty="0">
                <a:latin typeface="Poppins" pitchFamily="2" charset="77"/>
                <a:cs typeface="Poppins" pitchFamily="2" charset="77"/>
              </a:rPr>
              <a:t>aligned?</a:t>
            </a:r>
            <a:endParaRPr dirty="0">
              <a:latin typeface="Poppins" pitchFamily="2" charset="77"/>
              <a:cs typeface="Poppins" pitchFamily="2" charset="77"/>
            </a:endParaRPr>
          </a:p>
          <a:p>
            <a:pPr marL="1943100">
              <a:lnSpc>
                <a:spcPts val="5590"/>
              </a:lnSpc>
            </a:pPr>
            <a:r>
              <a:rPr sz="4800" spc="-5" dirty="0">
                <a:latin typeface="Courier New"/>
                <a:cs typeface="Courier New"/>
              </a:rPr>
              <a:t>Sequence</a:t>
            </a:r>
            <a:r>
              <a:rPr sz="4800" spc="-50" dirty="0">
                <a:latin typeface="Courier New"/>
                <a:cs typeface="Courier New"/>
              </a:rPr>
              <a:t> </a:t>
            </a:r>
            <a:r>
              <a:rPr sz="4800" spc="-5" dirty="0">
                <a:latin typeface="Courier New"/>
                <a:cs typeface="Courier New"/>
              </a:rPr>
              <a:t>1:</a:t>
            </a:r>
            <a:r>
              <a:rPr sz="4800" spc="-50" dirty="0">
                <a:latin typeface="Courier New"/>
                <a:cs typeface="Courier New"/>
              </a:rPr>
              <a:t> </a:t>
            </a:r>
            <a:r>
              <a:rPr sz="4800" dirty="0">
                <a:latin typeface="Courier New"/>
                <a:cs typeface="Courier New"/>
              </a:rPr>
              <a:t>ATGCGTCGTT</a:t>
            </a:r>
          </a:p>
          <a:p>
            <a:pPr marL="1943100">
              <a:lnSpc>
                <a:spcPct val="100000"/>
              </a:lnSpc>
              <a:spcBef>
                <a:spcPts val="1939"/>
              </a:spcBef>
            </a:pPr>
            <a:r>
              <a:rPr sz="4800" spc="-5" dirty="0">
                <a:latin typeface="Courier New"/>
                <a:cs typeface="Courier New"/>
              </a:rPr>
              <a:t>Sequence</a:t>
            </a:r>
            <a:r>
              <a:rPr sz="4800" spc="-45" dirty="0">
                <a:latin typeface="Courier New"/>
                <a:cs typeface="Courier New"/>
              </a:rPr>
              <a:t> </a:t>
            </a:r>
            <a:r>
              <a:rPr sz="4800" spc="-5" dirty="0">
                <a:latin typeface="Courier New"/>
                <a:cs typeface="Courier New"/>
              </a:rPr>
              <a:t>2:</a:t>
            </a:r>
            <a:r>
              <a:rPr sz="4800" spc="-40" dirty="0">
                <a:latin typeface="Courier New"/>
                <a:cs typeface="Courier New"/>
              </a:rPr>
              <a:t> </a:t>
            </a:r>
            <a:r>
              <a:rPr sz="4800" dirty="0">
                <a:latin typeface="Courier New"/>
                <a:cs typeface="Courier New"/>
              </a:rPr>
              <a:t>ATCCGCGTC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1465D33-AFA9-0865-E3C0-EAC861DDBBEE}"/>
              </a:ext>
            </a:extLst>
          </p:cNvPr>
          <p:cNvSpPr txBox="1"/>
          <p:nvPr/>
        </p:nvSpPr>
        <p:spPr>
          <a:xfrm>
            <a:off x="5414030" y="2838210"/>
            <a:ext cx="3782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ahoma"/>
                <a:cs typeface="Tahoma"/>
              </a:rPr>
              <a:t>how</a:t>
            </a:r>
            <a:r>
              <a:rPr sz="3200" spc="-135" dirty="0">
                <a:latin typeface="Tahoma"/>
                <a:cs typeface="Tahoma"/>
              </a:rPr>
              <a:t> </a:t>
            </a:r>
            <a:r>
              <a:rPr sz="3200" spc="-45" dirty="0">
                <a:latin typeface="Tahoma"/>
                <a:cs typeface="Tahoma"/>
              </a:rPr>
              <a:t>to</a:t>
            </a:r>
            <a:r>
              <a:rPr sz="3200" spc="-135" dirty="0">
                <a:latin typeface="Tahoma"/>
                <a:cs typeface="Tahoma"/>
              </a:rPr>
              <a:t> </a:t>
            </a:r>
            <a:r>
              <a:rPr sz="3200" spc="-60" dirty="0">
                <a:latin typeface="Tahoma"/>
                <a:cs typeface="Tahoma"/>
              </a:rPr>
              <a:t>weight</a:t>
            </a:r>
            <a:r>
              <a:rPr sz="3200" spc="-130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these?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562CB92-3B95-D173-C958-D89F7377B420}"/>
              </a:ext>
            </a:extLst>
          </p:cNvPr>
          <p:cNvSpPr txBox="1"/>
          <p:nvPr/>
        </p:nvSpPr>
        <p:spPr>
          <a:xfrm>
            <a:off x="4549396" y="2204398"/>
            <a:ext cx="599073" cy="1490152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420" dirty="0">
                <a:solidFill>
                  <a:schemeClr val="accent6"/>
                </a:solidFill>
                <a:latin typeface="Tahoma"/>
                <a:cs typeface="Tahoma"/>
              </a:rPr>
              <a:t>}</a:t>
            </a:r>
            <a:endParaRPr sz="9600" dirty="0">
              <a:solidFill>
                <a:schemeClr val="accent6"/>
              </a:solidFill>
              <a:latin typeface="Tahoma"/>
              <a:cs typeface="Taho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14AF7-1D9F-F728-E447-66AD4EF5C581}"/>
              </a:ext>
            </a:extLst>
          </p:cNvPr>
          <p:cNvSpPr txBox="1"/>
          <p:nvPr/>
        </p:nvSpPr>
        <p:spPr>
          <a:xfrm>
            <a:off x="173292" y="79200"/>
            <a:ext cx="8130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GB" sz="3600" spc="-10" dirty="0">
                <a:latin typeface="Poppins" pitchFamily="2" charset="77"/>
                <a:cs typeface="Poppins" pitchFamily="2" charset="77"/>
              </a:rPr>
              <a:t>Constructing</a:t>
            </a:r>
            <a:r>
              <a:rPr lang="en-GB" sz="3600" spc="-165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3600" spc="-60" dirty="0">
                <a:latin typeface="Poppins" pitchFamily="2" charset="77"/>
                <a:cs typeface="Poppins" pitchFamily="2" charset="77"/>
              </a:rPr>
              <a:t>an</a:t>
            </a:r>
            <a:r>
              <a:rPr lang="en-GB" sz="3600" spc="-160" dirty="0">
                <a:latin typeface="Poppins" pitchFamily="2" charset="77"/>
                <a:cs typeface="Poppins" pitchFamily="2" charset="77"/>
              </a:rPr>
              <a:t> </a:t>
            </a:r>
            <a:r>
              <a:rPr lang="en-GB" sz="3600" spc="-85" dirty="0">
                <a:latin typeface="Poppins" pitchFamily="2" charset="77"/>
                <a:cs typeface="Poppins" pitchFamily="2" charset="77"/>
              </a:rPr>
              <a:t>alignment</a:t>
            </a:r>
            <a:endParaRPr lang="en-GB" sz="3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AA1B07C-819C-9370-8B4E-DFB481C39BE3}"/>
              </a:ext>
            </a:extLst>
          </p:cNvPr>
          <p:cNvSpPr txBox="1"/>
          <p:nvPr/>
        </p:nvSpPr>
        <p:spPr>
          <a:xfrm>
            <a:off x="214644" y="1000753"/>
            <a:ext cx="11762712" cy="113954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41350" marR="5080" indent="-285750">
              <a:lnSpc>
                <a:spcPct val="1018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GB" sz="2000" spc="-105" dirty="0">
                <a:latin typeface="Tahoma"/>
                <a:cs typeface="Tahoma"/>
              </a:rPr>
              <a:t>I</a:t>
            </a:r>
            <a:r>
              <a:rPr sz="2000" spc="-105" dirty="0" err="1">
                <a:latin typeface="Tahoma"/>
                <a:cs typeface="Tahoma"/>
              </a:rPr>
              <a:t>dentify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positional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homology </a:t>
            </a:r>
            <a:r>
              <a:rPr sz="2000" spc="-111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(homology </a:t>
            </a:r>
            <a:r>
              <a:rPr sz="2000" spc="-80" dirty="0">
                <a:latin typeface="Tahoma"/>
                <a:cs typeface="Tahoma"/>
              </a:rPr>
              <a:t>at the </a:t>
            </a:r>
            <a:r>
              <a:rPr sz="2000" spc="-100" dirty="0">
                <a:latin typeface="Tahoma"/>
                <a:cs typeface="Tahoma"/>
              </a:rPr>
              <a:t>level </a:t>
            </a:r>
            <a:r>
              <a:rPr sz="2000" spc="-85" dirty="0">
                <a:latin typeface="Tahoma"/>
                <a:cs typeface="Tahoma"/>
              </a:rPr>
              <a:t>of </a:t>
            </a:r>
            <a:r>
              <a:rPr sz="2000" spc="-20" dirty="0">
                <a:latin typeface="Tahoma"/>
                <a:cs typeface="Tahoma"/>
              </a:rPr>
              <a:t>nucleotides </a:t>
            </a:r>
            <a:r>
              <a:rPr sz="2000" spc="-60" dirty="0">
                <a:latin typeface="Tahoma"/>
                <a:cs typeface="Tahoma"/>
              </a:rPr>
              <a:t>or </a:t>
            </a:r>
            <a:r>
              <a:rPr sz="2000" spc="-50" dirty="0">
                <a:latin typeface="Tahoma"/>
                <a:cs typeface="Tahoma"/>
              </a:rPr>
              <a:t>amino acids) 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among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the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30" dirty="0">
                <a:latin typeface="Tahoma"/>
                <a:cs typeface="Tahoma"/>
              </a:rPr>
              <a:t>sequences</a:t>
            </a:r>
            <a:endParaRPr sz="2000" dirty="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1480"/>
              </a:spcBef>
            </a:pPr>
            <a:r>
              <a:rPr sz="2000" spc="-60" dirty="0">
                <a:latin typeface="Tahoma"/>
                <a:cs typeface="Tahoma"/>
              </a:rPr>
              <a:t>allow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35" dirty="0">
                <a:latin typeface="Tahoma"/>
                <a:cs typeface="Tahoma"/>
              </a:rPr>
              <a:t>two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types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of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changes:</a:t>
            </a:r>
            <a:endParaRPr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7165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9042269-B82E-A4FE-4EE9-EDC857F94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435" y="151591"/>
            <a:ext cx="8259916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5" dirty="0"/>
              <a:t>Which</a:t>
            </a:r>
            <a:r>
              <a:rPr spc="-155" dirty="0"/>
              <a:t> </a:t>
            </a:r>
            <a:r>
              <a:rPr spc="-85" dirty="0"/>
              <a:t>alignment</a:t>
            </a:r>
            <a:r>
              <a:rPr spc="-150" dirty="0"/>
              <a:t> </a:t>
            </a:r>
            <a:r>
              <a:rPr spc="-25" dirty="0"/>
              <a:t>is</a:t>
            </a:r>
            <a:r>
              <a:rPr spc="-150" dirty="0"/>
              <a:t> </a:t>
            </a:r>
            <a:r>
              <a:rPr spc="10" dirty="0"/>
              <a:t>correct?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91B3902-A941-C4C2-F5FA-53A62CC56C6E}"/>
              </a:ext>
            </a:extLst>
          </p:cNvPr>
          <p:cNvGrpSpPr/>
          <p:nvPr/>
        </p:nvGrpSpPr>
        <p:grpSpPr>
          <a:xfrm>
            <a:off x="320777" y="1199740"/>
            <a:ext cx="11772900" cy="2425700"/>
            <a:chOff x="755650" y="2482850"/>
            <a:chExt cx="11772900" cy="24257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3904AB89-5772-2978-C023-D6D42B490C1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650" y="2482850"/>
              <a:ext cx="11772900" cy="2425700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03F76A1-BA0D-EBA1-E611-8D1B411D644F}"/>
                </a:ext>
              </a:extLst>
            </p:cNvPr>
            <p:cNvSpPr/>
            <p:nvPr/>
          </p:nvSpPr>
          <p:spPr>
            <a:xfrm>
              <a:off x="876300" y="2565400"/>
              <a:ext cx="11531600" cy="2184400"/>
            </a:xfrm>
            <a:custGeom>
              <a:avLst/>
              <a:gdLst/>
              <a:ahLst/>
              <a:cxnLst/>
              <a:rect l="l" t="t" r="r" b="b"/>
              <a:pathLst>
                <a:path w="11531600" h="2184400">
                  <a:moveTo>
                    <a:pt x="0" y="0"/>
                  </a:moveTo>
                  <a:lnTo>
                    <a:pt x="11531600" y="0"/>
                  </a:lnTo>
                  <a:lnTo>
                    <a:pt x="11531600" y="2184400"/>
                  </a:lnTo>
                  <a:lnTo>
                    <a:pt x="0" y="218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FFDDF5A7-A0DB-071C-3CB9-83DFF5A6A808}"/>
                </a:ext>
              </a:extLst>
            </p:cNvPr>
            <p:cNvSpPr/>
            <p:nvPr/>
          </p:nvSpPr>
          <p:spPr>
            <a:xfrm>
              <a:off x="876300" y="2565400"/>
              <a:ext cx="11531600" cy="2184400"/>
            </a:xfrm>
            <a:custGeom>
              <a:avLst/>
              <a:gdLst/>
              <a:ahLst/>
              <a:cxnLst/>
              <a:rect l="l" t="t" r="r" b="b"/>
              <a:pathLst>
                <a:path w="11531600" h="2184400">
                  <a:moveTo>
                    <a:pt x="0" y="0"/>
                  </a:moveTo>
                  <a:lnTo>
                    <a:pt x="11531600" y="0"/>
                  </a:lnTo>
                  <a:lnTo>
                    <a:pt x="11531600" y="2184400"/>
                  </a:lnTo>
                  <a:lnTo>
                    <a:pt x="0" y="21844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64AA775A-7F4C-01CF-336B-A0E4009F4922}"/>
              </a:ext>
            </a:extLst>
          </p:cNvPr>
          <p:cNvSpPr txBox="1"/>
          <p:nvPr/>
        </p:nvSpPr>
        <p:spPr>
          <a:xfrm>
            <a:off x="5369027" y="1472790"/>
            <a:ext cx="6073775" cy="161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4210"/>
              </a:lnSpc>
              <a:spcBef>
                <a:spcPts val="100"/>
              </a:spcBef>
            </a:pPr>
            <a:r>
              <a:rPr sz="3600" b="1" spc="-5" dirty="0">
                <a:latin typeface="Courier New"/>
                <a:cs typeface="Courier New"/>
              </a:rPr>
              <a:t>Sequence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1: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ATGCGTCGTT</a:t>
            </a:r>
            <a:endParaRPr sz="3600">
              <a:latin typeface="Courier New"/>
              <a:cs typeface="Courier New"/>
            </a:endParaRPr>
          </a:p>
          <a:p>
            <a:pPr marL="12700" marR="17145" indent="3291840">
              <a:lnSpc>
                <a:spcPts val="4100"/>
              </a:lnSpc>
              <a:spcBef>
                <a:spcPts val="209"/>
              </a:spcBef>
            </a:pPr>
            <a:r>
              <a:rPr sz="3600" b="1" spc="-5" dirty="0">
                <a:latin typeface="Courier New"/>
                <a:cs typeface="Courier New"/>
              </a:rPr>
              <a:t>||•||</a:t>
            </a:r>
            <a:r>
              <a:rPr sz="3600" b="1" spc="-10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|||• </a:t>
            </a:r>
            <a:r>
              <a:rPr sz="3600" b="1" spc="-2145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Sequence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2: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dirty="0">
                <a:latin typeface="Courier New"/>
                <a:cs typeface="Courier New"/>
              </a:rPr>
              <a:t>ATCCG-CGTC</a:t>
            </a:r>
            <a:endParaRPr sz="3600">
              <a:latin typeface="Courier New"/>
              <a:cs typeface="Courier New"/>
            </a:endParaRPr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E378940E-1977-679A-B313-135E2075E263}"/>
              </a:ext>
            </a:extLst>
          </p:cNvPr>
          <p:cNvGrpSpPr/>
          <p:nvPr/>
        </p:nvGrpSpPr>
        <p:grpSpPr>
          <a:xfrm>
            <a:off x="517627" y="1434690"/>
            <a:ext cx="4622800" cy="2082800"/>
            <a:chOff x="952500" y="2717800"/>
            <a:chExt cx="4622800" cy="2082800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9F3FA460-FD99-8D97-B71C-89A40C0221B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00" y="2717800"/>
              <a:ext cx="4622800" cy="2082800"/>
            </a:xfrm>
            <a:prstGeom prst="rect">
              <a:avLst/>
            </a:prstGeom>
          </p:spPr>
        </p:pic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B9A7D49-A357-AAA6-D862-C8D608A5B332}"/>
                </a:ext>
              </a:extLst>
            </p:cNvPr>
            <p:cNvSpPr/>
            <p:nvPr/>
          </p:nvSpPr>
          <p:spPr>
            <a:xfrm>
              <a:off x="1066800" y="2794000"/>
              <a:ext cx="4394200" cy="1854200"/>
            </a:xfrm>
            <a:custGeom>
              <a:avLst/>
              <a:gdLst/>
              <a:ahLst/>
              <a:cxnLst/>
              <a:rect l="l" t="t" r="r" b="b"/>
              <a:pathLst>
                <a:path w="4394200" h="1854200">
                  <a:moveTo>
                    <a:pt x="3505200" y="0"/>
                  </a:moveTo>
                  <a:lnTo>
                    <a:pt x="3505200" y="354479"/>
                  </a:lnTo>
                  <a:lnTo>
                    <a:pt x="0" y="354479"/>
                  </a:lnTo>
                  <a:lnTo>
                    <a:pt x="0" y="1499720"/>
                  </a:lnTo>
                  <a:lnTo>
                    <a:pt x="3505200" y="1499720"/>
                  </a:lnTo>
                  <a:lnTo>
                    <a:pt x="3505200" y="1854200"/>
                  </a:lnTo>
                  <a:lnTo>
                    <a:pt x="4394200" y="9271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9417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1">
            <a:extLst>
              <a:ext uri="{FF2B5EF4-FFF2-40B4-BE49-F238E27FC236}">
                <a16:creationId xmlns:a16="http://schemas.microsoft.com/office/drawing/2014/main" id="{F0190B42-E1BA-4943-DEEA-743311F7466F}"/>
              </a:ext>
            </a:extLst>
          </p:cNvPr>
          <p:cNvSpPr txBox="1"/>
          <p:nvPr/>
        </p:nvSpPr>
        <p:spPr>
          <a:xfrm>
            <a:off x="898640" y="1894228"/>
            <a:ext cx="2997835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substitutions</a:t>
            </a:r>
            <a:endParaRPr sz="3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3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Tahoma"/>
                <a:cs typeface="Tahoma"/>
              </a:rPr>
              <a:t>indel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8540A6BD-3B43-2CDC-6A17-3D1CEA82049A}"/>
              </a:ext>
            </a:extLst>
          </p:cNvPr>
          <p:cNvGrpSpPr/>
          <p:nvPr/>
        </p:nvGrpSpPr>
        <p:grpSpPr>
          <a:xfrm>
            <a:off x="308077" y="3790540"/>
            <a:ext cx="11772900" cy="2425700"/>
            <a:chOff x="742950" y="5073650"/>
            <a:chExt cx="11772900" cy="2425700"/>
          </a:xfrm>
        </p:grpSpPr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F7801BE1-B586-CDB5-6C78-D5C7D2037F8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950" y="5073650"/>
              <a:ext cx="11772900" cy="2425700"/>
            </a:xfrm>
            <a:prstGeom prst="rect">
              <a:avLst/>
            </a:prstGeom>
          </p:spPr>
        </p:pic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4B714148-B9D4-47C5-B537-C9B4AA55FCE1}"/>
                </a:ext>
              </a:extLst>
            </p:cNvPr>
            <p:cNvSpPr/>
            <p:nvPr/>
          </p:nvSpPr>
          <p:spPr>
            <a:xfrm>
              <a:off x="863600" y="5156200"/>
              <a:ext cx="11531600" cy="2184400"/>
            </a:xfrm>
            <a:custGeom>
              <a:avLst/>
              <a:gdLst/>
              <a:ahLst/>
              <a:cxnLst/>
              <a:rect l="l" t="t" r="r" b="b"/>
              <a:pathLst>
                <a:path w="11531600" h="2184400">
                  <a:moveTo>
                    <a:pt x="0" y="0"/>
                  </a:moveTo>
                  <a:lnTo>
                    <a:pt x="11531600" y="0"/>
                  </a:lnTo>
                  <a:lnTo>
                    <a:pt x="11531600" y="2184400"/>
                  </a:lnTo>
                  <a:lnTo>
                    <a:pt x="0" y="218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8A44DA5-0A4D-1388-3359-8DAAF4708918}"/>
                </a:ext>
              </a:extLst>
            </p:cNvPr>
            <p:cNvSpPr/>
            <p:nvPr/>
          </p:nvSpPr>
          <p:spPr>
            <a:xfrm>
              <a:off x="863600" y="5156200"/>
              <a:ext cx="11531600" cy="2184400"/>
            </a:xfrm>
            <a:custGeom>
              <a:avLst/>
              <a:gdLst/>
              <a:ahLst/>
              <a:cxnLst/>
              <a:rect l="l" t="t" r="r" b="b"/>
              <a:pathLst>
                <a:path w="11531600" h="2184400">
                  <a:moveTo>
                    <a:pt x="0" y="0"/>
                  </a:moveTo>
                  <a:lnTo>
                    <a:pt x="11531600" y="0"/>
                  </a:lnTo>
                  <a:lnTo>
                    <a:pt x="11531600" y="2184400"/>
                  </a:lnTo>
                  <a:lnTo>
                    <a:pt x="0" y="21844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BECE4DD6-0FCC-D530-1732-34448F8806C4}"/>
              </a:ext>
            </a:extLst>
          </p:cNvPr>
          <p:cNvSpPr txBox="1"/>
          <p:nvPr/>
        </p:nvSpPr>
        <p:spPr>
          <a:xfrm>
            <a:off x="5140427" y="4152490"/>
            <a:ext cx="659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ourier New"/>
                <a:cs typeface="Courier New"/>
              </a:rPr>
              <a:t>Sequence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1: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AT--GCGTCGTT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EB473B7-9DBA-C8E9-1332-F057F1E4D744}"/>
              </a:ext>
            </a:extLst>
          </p:cNvPr>
          <p:cNvSpPr txBox="1"/>
          <p:nvPr/>
        </p:nvSpPr>
        <p:spPr>
          <a:xfrm>
            <a:off x="8420115" y="4673190"/>
            <a:ext cx="2482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97280" algn="l"/>
              </a:tabLst>
            </a:pPr>
            <a:r>
              <a:rPr sz="3600" b="1" spc="-5" dirty="0">
                <a:latin typeface="Courier New"/>
                <a:cs typeface="Courier New"/>
              </a:rPr>
              <a:t>|</a:t>
            </a:r>
            <a:r>
              <a:rPr sz="3600" b="1" dirty="0">
                <a:latin typeface="Courier New"/>
                <a:cs typeface="Courier New"/>
              </a:rPr>
              <a:t>|	|||||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B306EA12-B00B-6B83-8D26-E9C89BA2AF6D}"/>
              </a:ext>
            </a:extLst>
          </p:cNvPr>
          <p:cNvSpPr txBox="1"/>
          <p:nvPr/>
        </p:nvSpPr>
        <p:spPr>
          <a:xfrm>
            <a:off x="5127727" y="5193890"/>
            <a:ext cx="659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ourier New"/>
                <a:cs typeface="Courier New"/>
              </a:rPr>
              <a:t>Sequence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2:</a:t>
            </a:r>
            <a:r>
              <a:rPr sz="3600" b="1" spc="-50" dirty="0">
                <a:latin typeface="Courier New"/>
                <a:cs typeface="Courier New"/>
              </a:rPr>
              <a:t> </a:t>
            </a:r>
            <a:r>
              <a:rPr sz="3600" b="1" spc="-5" dirty="0">
                <a:latin typeface="Courier New"/>
                <a:cs typeface="Courier New"/>
              </a:rPr>
              <a:t>ATCCGCGTC---</a:t>
            </a:r>
            <a:endParaRPr sz="3600">
              <a:latin typeface="Courier New"/>
              <a:cs typeface="Courier New"/>
            </a:endParaRPr>
          </a:p>
        </p:txBody>
      </p:sp>
      <p:grpSp>
        <p:nvGrpSpPr>
          <p:cNvPr id="21" name="object 19">
            <a:extLst>
              <a:ext uri="{FF2B5EF4-FFF2-40B4-BE49-F238E27FC236}">
                <a16:creationId xmlns:a16="http://schemas.microsoft.com/office/drawing/2014/main" id="{2B04B20E-489A-FA9C-39EC-19262CC3796C}"/>
              </a:ext>
            </a:extLst>
          </p:cNvPr>
          <p:cNvGrpSpPr/>
          <p:nvPr/>
        </p:nvGrpSpPr>
        <p:grpSpPr>
          <a:xfrm>
            <a:off x="517627" y="3974690"/>
            <a:ext cx="4622800" cy="2082800"/>
            <a:chOff x="952500" y="5257800"/>
            <a:chExt cx="4622800" cy="2082800"/>
          </a:xfrm>
        </p:grpSpPr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4E2AD5C8-6B3A-3D28-385C-430BF22D517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00" y="5257800"/>
              <a:ext cx="4622800" cy="2082800"/>
            </a:xfrm>
            <a:prstGeom prst="rect">
              <a:avLst/>
            </a:prstGeom>
          </p:spPr>
        </p:pic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ABDD4D78-B9E6-EA85-737C-A5333302CCC7}"/>
                </a:ext>
              </a:extLst>
            </p:cNvPr>
            <p:cNvSpPr/>
            <p:nvPr/>
          </p:nvSpPr>
          <p:spPr>
            <a:xfrm>
              <a:off x="1066800" y="5334000"/>
              <a:ext cx="4394200" cy="1854200"/>
            </a:xfrm>
            <a:custGeom>
              <a:avLst/>
              <a:gdLst/>
              <a:ahLst/>
              <a:cxnLst/>
              <a:rect l="l" t="t" r="r" b="b"/>
              <a:pathLst>
                <a:path w="4394200" h="1854200">
                  <a:moveTo>
                    <a:pt x="3505200" y="0"/>
                  </a:moveTo>
                  <a:lnTo>
                    <a:pt x="3505200" y="354479"/>
                  </a:lnTo>
                  <a:lnTo>
                    <a:pt x="0" y="354479"/>
                  </a:lnTo>
                  <a:lnTo>
                    <a:pt x="0" y="1499720"/>
                  </a:lnTo>
                  <a:lnTo>
                    <a:pt x="3505200" y="1499720"/>
                  </a:lnTo>
                  <a:lnTo>
                    <a:pt x="3505200" y="1854200"/>
                  </a:lnTo>
                  <a:lnTo>
                    <a:pt x="4394200" y="927100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9417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2">
            <a:extLst>
              <a:ext uri="{FF2B5EF4-FFF2-40B4-BE49-F238E27FC236}">
                <a16:creationId xmlns:a16="http://schemas.microsoft.com/office/drawing/2014/main" id="{FF2C8705-E86D-2A78-5CC8-E7590F076E80}"/>
              </a:ext>
            </a:extLst>
          </p:cNvPr>
          <p:cNvSpPr txBox="1"/>
          <p:nvPr/>
        </p:nvSpPr>
        <p:spPr>
          <a:xfrm>
            <a:off x="1114540" y="4434228"/>
            <a:ext cx="2781935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substitutions</a:t>
            </a:r>
            <a:endParaRPr sz="3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200" spc="-120" dirty="0">
                <a:solidFill>
                  <a:srgbClr val="FFFFFF"/>
                </a:solidFill>
                <a:latin typeface="Tahoma"/>
                <a:cs typeface="Tahoma"/>
              </a:rPr>
              <a:t>five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indels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AAD26-D991-F9AB-4EE3-43BB2F241FF0}"/>
              </a:ext>
            </a:extLst>
          </p:cNvPr>
          <p:cNvSpPr txBox="1"/>
          <p:nvPr/>
        </p:nvSpPr>
        <p:spPr>
          <a:xfrm>
            <a:off x="320777" y="6134501"/>
            <a:ext cx="11652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It is difficult to choose one</a:t>
            </a:r>
          </a:p>
        </p:txBody>
      </p:sp>
    </p:spTree>
    <p:extLst>
      <p:ext uri="{BB962C8B-B14F-4D97-AF65-F5344CB8AC3E}">
        <p14:creationId xmlns:p14="http://schemas.microsoft.com/office/powerpoint/2010/main" val="14508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8DF34-D149-BD04-33B5-F7EB813864CE}"/>
              </a:ext>
            </a:extLst>
          </p:cNvPr>
          <p:cNvSpPr txBox="1"/>
          <p:nvPr/>
        </p:nvSpPr>
        <p:spPr>
          <a:xfrm>
            <a:off x="119216" y="1445104"/>
            <a:ext cx="114484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﻿Pair-wise sequence alignment maps and compares residues between two sequences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﻿Aligning two sequences has many distinct alignment options possible</a:t>
            </a:r>
          </a:p>
          <a:p>
            <a:endParaRPr lang="en-GB" dirty="0">
              <a:effectLst/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Poppins" pitchFamily="2" charset="77"/>
                <a:cs typeface="Poppins" pitchFamily="2" charset="77"/>
              </a:rPr>
              <a:t>﻿The overall goal is to find the alignment that provides the best (optimal) pairing between the two sequences (i.e. maximum residue/character matches, gaps inclusive)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74E18-F57B-5B8D-563C-0705130764BD}"/>
              </a:ext>
            </a:extLst>
          </p:cNvPr>
          <p:cNvSpPr txBox="1"/>
          <p:nvPr/>
        </p:nvSpPr>
        <p:spPr>
          <a:xfrm>
            <a:off x="247035" y="147173"/>
            <a:ext cx="11448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effectLst/>
                <a:latin typeface="Poppins" pitchFamily="2" charset="77"/>
                <a:cs typeface="Poppins" pitchFamily="2" charset="77"/>
              </a:rPr>
              <a:t>Pair-wise 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22975328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9AB0FDBA-0E68-42B5-AAA4-2D4A05570BB4}"/>
    </a:ext>
  </a:extLst>
</a:theme>
</file>

<file path=ppt/theme/theme10.xml><?xml version="1.0" encoding="utf-8"?>
<a:theme xmlns:a="http://schemas.openxmlformats.org/drawingml/2006/main" name="9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0271BD68-3CB0-47CD-9D15-80340C67A22C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0628DA5B-5D38-4028-97B6-D43F89AFA4B9}"/>
    </a:ext>
  </a:extLst>
</a:theme>
</file>

<file path=ppt/theme/theme3.xml><?xml version="1.0" encoding="utf-8"?>
<a:theme xmlns:a="http://schemas.openxmlformats.org/drawingml/2006/main" name="4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4F9386F5-A8A0-4583-A5CD-3D3A30B29741}"/>
    </a:ext>
  </a:extLst>
</a:theme>
</file>

<file path=ppt/theme/theme4.xml><?xml version="1.0" encoding="utf-8"?>
<a:theme xmlns:a="http://schemas.openxmlformats.org/drawingml/2006/main" name="2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89111804-2E19-4814-BDCC-E610AF9C1F57}"/>
    </a:ext>
  </a:extLst>
</a:theme>
</file>

<file path=ppt/theme/theme5.xml><?xml version="1.0" encoding="utf-8"?>
<a:theme xmlns:a="http://schemas.openxmlformats.org/drawingml/2006/main" name="3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C9C9D275-2EA2-4F4F-877F-638D820A5DA3}"/>
    </a:ext>
  </a:extLst>
</a:theme>
</file>

<file path=ppt/theme/theme6.xml><?xml version="1.0" encoding="utf-8"?>
<a:theme xmlns:a="http://schemas.openxmlformats.org/drawingml/2006/main" name="5_Fra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DB755B85-CD8C-41F8-B845-A3C15906F3DF}"/>
    </a:ext>
  </a:extLst>
</a:theme>
</file>

<file path=ppt/theme/theme7.xml><?xml version="1.0" encoding="utf-8"?>
<a:theme xmlns:a="http://schemas.openxmlformats.org/drawingml/2006/main" name="6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0B72DD8C-063E-4FBB-A00A-8638B2B7E539}"/>
    </a:ext>
  </a:extLst>
</a:theme>
</file>

<file path=ppt/theme/theme8.xml><?xml version="1.0" encoding="utf-8"?>
<a:theme xmlns:a="http://schemas.openxmlformats.org/drawingml/2006/main" name="7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DC63A3A9-1749-415D-8A60-FEA7A19B6A1C}"/>
    </a:ext>
  </a:extLst>
</a:theme>
</file>

<file path=ppt/theme/theme9.xml><?xml version="1.0" encoding="utf-8"?>
<a:theme xmlns:a="http://schemas.openxmlformats.org/drawingml/2006/main" name="8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9619A656-F391-456A-8532-1BAE9496B0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WARNID_training_template</Template>
  <TotalTime>26643</TotalTime>
  <Words>1571</Words>
  <Application>Microsoft Macintosh PowerPoint</Application>
  <PresentationFormat>Widescreen</PresentationFormat>
  <Paragraphs>233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49</vt:i4>
      </vt:variant>
    </vt:vector>
  </HeadingPairs>
  <TitlesOfParts>
    <vt:vector size="69" baseType="lpstr">
      <vt:lpstr>Arial</vt:lpstr>
      <vt:lpstr>Arial MT</vt:lpstr>
      <vt:lpstr>Calibri</vt:lpstr>
      <vt:lpstr>Corbel</vt:lpstr>
      <vt:lpstr>Courier New</vt:lpstr>
      <vt:lpstr>Helvetica</vt:lpstr>
      <vt:lpstr>Poppins</vt:lpstr>
      <vt:lpstr>Poppins Black</vt:lpstr>
      <vt:lpstr>Tahoma</vt:lpstr>
      <vt:lpstr>Wingdings 2</vt:lpstr>
      <vt:lpstr>Frame</vt:lpstr>
      <vt:lpstr>1_Frame</vt:lpstr>
      <vt:lpstr>4_Frame</vt:lpstr>
      <vt:lpstr>2_Frame</vt:lpstr>
      <vt:lpstr>3_Frame</vt:lpstr>
      <vt:lpstr>5_Frame</vt:lpstr>
      <vt:lpstr>6_Frame</vt:lpstr>
      <vt:lpstr>7_Frame</vt:lpstr>
      <vt:lpstr>8_Frame</vt:lpstr>
      <vt:lpstr>9_Frame</vt:lpstr>
      <vt:lpstr>Multiple Sequence Alignment</vt:lpstr>
      <vt:lpstr>Genomic epidemiology workflow</vt:lpstr>
      <vt:lpstr>Genomic epidemiology workflow</vt:lpstr>
      <vt:lpstr>Genomic epidemiology workflow</vt:lpstr>
      <vt:lpstr>PowerPoint Presentation</vt:lpstr>
      <vt:lpstr>Aligning sequences</vt:lpstr>
      <vt:lpstr>PowerPoint Presentation</vt:lpstr>
      <vt:lpstr>Which alignment is correct?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sequence alignment</vt:lpstr>
      <vt:lpstr>Multiple sequence alignment</vt:lpstr>
      <vt:lpstr>Types of multiple sequence alignment</vt:lpstr>
      <vt:lpstr>Types of multiple sequence alignment</vt:lpstr>
      <vt:lpstr>Alignment with a reference genome</vt:lpstr>
      <vt:lpstr>Selecting an appropriate reference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Genomic epidemiology workflow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Maximum Likelihood Tree</dc:title>
  <dc:creator>Edyth Parker</dc:creator>
  <cp:lastModifiedBy>Ifeanyi Omah</cp:lastModifiedBy>
  <cp:revision>84</cp:revision>
  <dcterms:created xsi:type="dcterms:W3CDTF">2021-12-30T21:13:45Z</dcterms:created>
  <dcterms:modified xsi:type="dcterms:W3CDTF">2023-09-03T08:27:28Z</dcterms:modified>
</cp:coreProperties>
</file>